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6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</p:sldIdLst>
  <p:sldSz cx="9144000" cy="5143500" type="screen16x9"/>
  <p:notesSz cx="6858000" cy="9144000"/>
  <p:embeddedFontLst>
    <p:embeddedFont>
      <p:font typeface="Calibri" pitchFamily="34" charset="0"/>
      <p:regular r:id="rId68"/>
      <p:bold r:id="rId69"/>
      <p:italic r:id="rId70"/>
      <p:boldItalic r:id="rId71"/>
    </p:embeddedFont>
    <p:embeddedFont>
      <p:font typeface="Open Sans Light" charset="0"/>
      <p:regular r:id="rId72"/>
      <p:bold r:id="rId73"/>
      <p:italic r:id="rId74"/>
      <p:boldItalic r:id="rId75"/>
    </p:embeddedFont>
    <p:embeddedFont>
      <p:font typeface="Open Sans" charset="0"/>
      <p:regular r:id="rId76"/>
      <p:bold r:id="rId77"/>
      <p:italic r:id="rId78"/>
      <p:boldItalic r:id="rId79"/>
    </p:embeddedFont>
    <p:embeddedFont>
      <p:font typeface="Roboto Light" charset="0"/>
      <p:regular r:id="rId80"/>
      <p:bold r:id="rId81"/>
      <p:italic r:id="rId82"/>
      <p:bold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15.fntdata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muk.mkt1.com.a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odatex.com.ar/" TargetMode="External"/><Relationship Id="rId4" Type="http://schemas.openxmlformats.org/officeDocument/2006/relationships/hyperlink" Target="http://www.paso301.com.ar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amuk.com.ar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amuk.com.ar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amuk.com.ar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amuk.com.ar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amuk.com.ar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929b46bf6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Competidores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http://pamuk.mkt1.com.ar/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http://pamuk.mkt1.com.ar/catalogo-pamuk.pdf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http://www.paso301.com.ar/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5"/>
              </a:rPr>
              <a:t>http://www.modatex.com.ar/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http://superofertas.mkt1.com.ar/medias/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929b46bf6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ed1487c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8ed1487c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97b55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e97b55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eed875cd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eed875cd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d74cbf7a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d74cbf7a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Mostrrar porque Mercadolibre o puede ser el unico canal  y que va a venir Amazon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d74cbf7a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d74cbf7a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Tambien comentar la importancia de seguir haciendo ambos y abrir siempre varios canales de venta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d74cbf7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d74cbf7a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d74cbf7a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d74cbf7a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e97b55d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e97b55d7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d74cbf7a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d74cbf7a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Mostrar uno a uno con pantallas cuales son los pasos iniciales que dan nuestros clientes ( mostrando reportes, consultas gestion etc) para que vean lo facil que es. Ej : no tiene que hacer la pagina de nuevo sino que usan nuestra landing, mostramos las consultas y como se responden,el chat que te ayuda a atender, como te mandamos la mejores consultas por si no tenes capacidad de ventas ( junto con el chat)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d7c7899b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3d7c7899b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74cbf7aa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1" name="Google Shape;211;g3d74cbf7aa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8d1b852f0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38d1b852f0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d7c7899b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3d7c7899b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d74cbf7aa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d74cbf7aa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Mostrar uno a uno con pantallas cuales son los pasos iniciales que dan nuestros clientes ( mostrando reportes, consultas gestion etc) para que vean lo facil que es. Ej : no tiene que hacer la pagina de nuevo sino que usan nuestra landing, mostramos las consultas y como se responden,el chat que te ayuda a atender, como te mandamos la mejores consultas por si no tenes capacidad de ventas ( junto con el chat)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d74cbf7aa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Abrir adwords y buscar a las personas que estan en la sala.</a:t>
            </a:r>
            <a:endParaRPr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Trazabilidad completa ( mostrar leads y la trazablidad completa)</a:t>
            </a:r>
            <a:endParaRPr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Costo de oportunidad de no saber cuan optimizada tenes la inversion y cuanto podrias estar invirtiendo de mas y ganando, por no poder medir te quedas como estas</a:t>
            </a:r>
            <a:endParaRPr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Cuanto crecer en la inversion y Retorno</a:t>
            </a:r>
            <a:endParaRPr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Sus competidores que miden estan invirtiendo mas ( el competidor que sale todo el tiempo).</a:t>
            </a:r>
            <a:endParaRPr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No podemos no estar cuando un potencial cliente nos está buscando</a:t>
            </a:r>
            <a:endParaRPr sz="1000"/>
          </a:p>
        </p:txBody>
      </p:sp>
      <p:sp>
        <p:nvSpPr>
          <p:cNvPr id="416" name="Google Shape;416;g3d74cbf7aa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d74cbf7aa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3d74cbf7aa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e97b55d7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33" name="Google Shape;433;g3e97b55d7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e97b55d7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46" name="Google Shape;446;g3e97b55d7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e97b55d7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59" name="Google Shape;459;g3e97b55d7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e97b55d7a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72" name="Google Shape;472;g3e97b55d7a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e97b55d7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85" name="Google Shape;485;g3e97b55d7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74cbf7aa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d74cbf7aa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e97b55d7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98" name="Google Shape;498;g3e97b55d7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e97b55d7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11" name="Google Shape;511;g3e97b55d7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e97b55d7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24" name="Google Shape;524;g3e97b55d7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e97b55d7a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37" name="Google Shape;537;g3e97b55d7a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d7c7899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d7c7899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Mostrar uno a uno con pantallas cuales son los pasos iniciales que dan nuestros clientes ( mostrando reportes, consultas gestion etc) para que vean lo facil que es. Ej : no tiene que hacer la pagina de nuevo sino que usan nuestra landing, mostramos las consultas y como se responden,el chat que te ayuda a atender, como te mandamos la mejores consultas por si no tenes capacidad de ventas ( junto con el chat)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d7c7899b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d7c7899b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https://pamuk.com.ar/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http://pamuk.mkt1.com.ar/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d7c7899b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d7c7899b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https://pamuk.com.ar/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http://pamuk.mkt1.com.ar/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d7c7899b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d7c7899b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https://pamuk.com.ar/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http://pamuk.mkt1.com.ar/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d7c7899b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d7c7899b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https://pamuk.com.ar/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http://pamuk.mkt1.com.ar/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d7c7899b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d7c7899b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https://pamuk.com.ar/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http://pamuk.mkt1.com.ar/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74cbf7aa_0_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Los 5 pasos serian: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1 tener campaña de Google para que lleguen visitas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2 Tener una pagina o Landig para recibir las visitas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3 Responder las consultas que te llegan ( plantear opciones). Definir quien las va a responder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4 Herramientas para facilitar la gestion ( boton de whatsapp, chat)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5 Herramientas para venderle a mi cartera actual de clientes</a:t>
            </a:r>
            <a:endParaRPr/>
          </a:p>
        </p:txBody>
      </p:sp>
      <p:sp>
        <p:nvSpPr>
          <p:cNvPr id="233" name="Google Shape;233;g3d74cbf7aa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d7c7899b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99" name="Google Shape;599;g3d7c7899b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d7c7899b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d7c7899b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Mostrar uno a uno con pantallas cuales son los pasos iniciales que dan nuestros clientes ( mostrando reportes, consultas gestion etc) para que vean lo facil que es. Ej : no tiene que hacer la pagina de nuevo sino que usan nuestra landing, mostramos las consultas y como se responden,el chat que te ayuda a atender, como te mandamos la mejores consultas por si no tenes capacidad de ventas ( junto con el chat)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d7c7899b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Preguntarles como manejan los leads una vez que llegan</a:t>
            </a:r>
            <a:endParaRPr/>
          </a:p>
        </p:txBody>
      </p:sp>
      <p:sp>
        <p:nvSpPr>
          <p:cNvPr id="615" name="Google Shape;615;g3d7c7899b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d7c7899b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g3d7c7899b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eed875cd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 IMPORTANTE ES QUE GESTIONEN, UNA FORMA INTERESANTE ES UN CRM</a:t>
            </a:r>
            <a:endParaRPr/>
          </a:p>
        </p:txBody>
      </p:sp>
      <p:sp>
        <p:nvSpPr>
          <p:cNvPr id="634" name="Google Shape;634;g3eed875cd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eed875cd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3eed875cd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eed875cd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LAS CONSULTAS SE CANRAGN AUTOMATICAMENTE, SE AHORRA TIEMPO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embudo de ventas es este (izq), y quién es es este (derecha)</a:t>
            </a:r>
            <a:endParaRPr/>
          </a:p>
        </p:txBody>
      </p:sp>
      <p:sp>
        <p:nvSpPr>
          <p:cNvPr id="652" name="Google Shape;652;g3eed875cd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eed875cd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</a:t>
            </a:r>
            <a:endParaRPr/>
          </a:p>
        </p:txBody>
      </p:sp>
      <p:sp>
        <p:nvSpPr>
          <p:cNvPr id="669" name="Google Shape;669;g3eed875cd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eed875cd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3eed875cd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eed875cd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g3eed875cd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ed875cd2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Los 5 pasos serian: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1 tener campaña de Google para que lleguen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2 Tener una pagina o Landig para recibir las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3 Responder las consultas que te llegan ( plantear opciones). Definir quien las va a responder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4 Herramientas para facilitar la gestion ( boton de whatsapp, chat)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5 Herramientas para venderle a mi cartera actual de clientes</a:t>
            </a:r>
            <a:endParaRPr/>
          </a:p>
        </p:txBody>
      </p:sp>
      <p:sp>
        <p:nvSpPr>
          <p:cNvPr id="243" name="Google Shape;243;g3eed875cd2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eed875cd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3eed875cd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eed875cd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g3eed875cd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d7c7899b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d7c7899b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Mostrar uno a uno con pantallas cuales son los pasos iniciales que dan nuestros clientes ( mostrando reportes, consultas gestion etc) para que vean lo facil que es. Ej : no tiene que hacer la pagina de nuevo sino que usan nuestra landing, mostramos las consultas y como se responden,el chat que te ayuda a atender, como te mandamos la mejores consultas por si no tenes capacidad de ventas ( junto con el chat)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d74cbf7aa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d74cbf7aa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d74cbf7aa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g3d74cbf7aa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d74cbf7aa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g3d74cbf7aa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d7c7899b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d7c7899b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Mostrar uno a uno con pantallas cuales son los pasos iniciales que dan nuestros clientes ( mostrando reportes, consultas gestion etc) para que vean lo facil que es. Ej : no tiene que hacer la pagina de nuevo sino que usan nuestra landing, mostramos las consultas y como se responden,el chat que te ayuda a atender, como te mandamos la mejores consultas por si no tenes capacidad de ventas ( junto con el chat)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d74cbf7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d74cbf7a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8d1b852f0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Mailing automation</a:t>
            </a:r>
            <a:endParaRPr/>
          </a:p>
        </p:txBody>
      </p:sp>
      <p:sp>
        <p:nvSpPr>
          <p:cNvPr id="774" name="Google Shape;774;g38d1b852f0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38d1b852f0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g38d1b852f0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eed875cd2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Los 5 pasos serian: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1 tener campaña de Google para que lleguen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2 Tener una pagina o Landig para recibir las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3 Responder las consultas que te llegan ( plantear opciones). Definir quien las va a responder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4 Herramientas para facilitar la gestion ( boton de whatsapp, chat)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5 Herramientas para venderle a mi cartera actual de clientes</a:t>
            </a:r>
            <a:endParaRPr/>
          </a:p>
        </p:txBody>
      </p:sp>
      <p:sp>
        <p:nvSpPr>
          <p:cNvPr id="253" name="Google Shape;253;g3eed875cd2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d7c7899b3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3d7c7899b3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d7c7899b3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g3d7c7899b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d7c7899b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g3d7c7899b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d74cbf7aa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58" name="Google Shape;858;g3d74cbf7aa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eed875cd2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Los 5 pasos serian: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1 tener campaña de Google para que lleguen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2 Tener una pagina o Landig para recibir las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3 Responder las consultas que te llegan ( plantear opciones). Definir quien las va a responder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4 Herramientas para facilitar la gestion ( boton de whatsapp, chat)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5 Herramientas para venderle a mi cartera actual de clientes</a:t>
            </a:r>
            <a:endParaRPr/>
          </a:p>
        </p:txBody>
      </p:sp>
      <p:sp>
        <p:nvSpPr>
          <p:cNvPr id="263" name="Google Shape;263;g3eed875cd2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eed875cd2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Los 5 pasos serian: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1 tener campaña de Google para que lleguen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2 Tener una pagina o Landig para recibir las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3 Responder las consultas que te llegan ( plantear opciones). Definir quien las va a responder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4 Herramientas para facilitar la gestion ( boton de whatsapp, chat)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5 Herramientas para venderle a mi cartera actual de clientes</a:t>
            </a:r>
            <a:endParaRPr/>
          </a:p>
        </p:txBody>
      </p:sp>
      <p:sp>
        <p:nvSpPr>
          <p:cNvPr id="273" name="Google Shape;273;g3eed875cd2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eed875cd2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Los 5 pasos serian: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1 tener campaña de Google para que lleguen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2 Tener una pagina o Landig para recibir las visitas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3 Responder las consultas que te llegan ( plantear opciones). Definir quien las va a responder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4 Herramientas para facilitar la gestion ( boton de whatsapp, chat)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5 Herramientas para venderle a mi cartera actual de clientes</a:t>
            </a:r>
            <a:endParaRPr/>
          </a:p>
        </p:txBody>
      </p:sp>
      <p:sp>
        <p:nvSpPr>
          <p:cNvPr id="283" name="Google Shape;283;g3eed875cd2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Master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3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8"/>
          <p:cNvSpPr txBox="1">
            <a:spLocks noGrp="1"/>
          </p:cNvSpPr>
          <p:nvPr>
            <p:ph type="ctrTitle"/>
          </p:nvPr>
        </p:nvSpPr>
        <p:spPr>
          <a:xfrm>
            <a:off x="289048" y="1793267"/>
            <a:ext cx="86034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48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EXPANSIÓN REGIONAL para PYMES </a:t>
            </a:r>
            <a:endParaRPr sz="48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endParaRPr sz="48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36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usando el canal online</a:t>
            </a:r>
            <a:r>
              <a:rPr lang="es" sz="38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8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38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8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07" name="Google Shape;207;p38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6123" y="4623975"/>
            <a:ext cx="1644900" cy="3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8"/>
          <p:cNvSpPr txBox="1"/>
          <p:nvPr/>
        </p:nvSpPr>
        <p:spPr>
          <a:xfrm>
            <a:off x="179512" y="4623978"/>
            <a:ext cx="24462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7"/>
          <p:cNvSpPr/>
          <p:nvPr/>
        </p:nvSpPr>
        <p:spPr>
          <a:xfrm>
            <a:off x="-96000" y="-1040475"/>
            <a:ext cx="9221700" cy="6970200"/>
          </a:xfrm>
          <a:prstGeom prst="rect">
            <a:avLst/>
          </a:prstGeom>
          <a:solidFill>
            <a:srgbClr val="FF00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-96050" y="502425"/>
            <a:ext cx="9221700" cy="3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¿Cuales son las metodologías actuales para abrir un nuevo país?</a:t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>
            <a:spLocks noGrp="1"/>
          </p:cNvSpPr>
          <p:nvPr>
            <p:ph type="subTitle" idx="1"/>
          </p:nvPr>
        </p:nvSpPr>
        <p:spPr>
          <a:xfrm>
            <a:off x="1264700" y="143075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/>
              <a:t>Expansión tradicional</a:t>
            </a:r>
            <a:endParaRPr/>
          </a:p>
        </p:txBody>
      </p:sp>
      <p:pic>
        <p:nvPicPr>
          <p:cNvPr id="304" name="Google Shape;304;p48" descr="Resultado de imagen para feria internacion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850" y="1026025"/>
            <a:ext cx="5993426" cy="390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>
            <a:spLocks noGrp="1"/>
          </p:cNvSpPr>
          <p:nvPr>
            <p:ph type="subTitle" idx="1"/>
          </p:nvPr>
        </p:nvSpPr>
        <p:spPr>
          <a:xfrm>
            <a:off x="1264700" y="143075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/>
              <a:t>Expansión 2.0</a:t>
            </a:r>
            <a:endParaRPr/>
          </a:p>
        </p:txBody>
      </p:sp>
      <p:pic>
        <p:nvPicPr>
          <p:cNvPr id="310" name="Google Shape;310;p49" descr="Imagen relaciona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675" y="1334025"/>
            <a:ext cx="3238625" cy="35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1455950" y="275775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/>
              <a:t>Futuro</a:t>
            </a:r>
            <a:endParaRPr/>
          </a:p>
        </p:txBody>
      </p:sp>
      <p:pic>
        <p:nvPicPr>
          <p:cNvPr id="316" name="Google Shape;316;p50" descr="Resultado de imagen para amaz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525" y="1186950"/>
            <a:ext cx="9144000" cy="381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>
            <a:spLocks noGrp="1"/>
          </p:cNvSpPr>
          <p:nvPr>
            <p:ph type="subTitle" idx="1"/>
          </p:nvPr>
        </p:nvSpPr>
        <p:spPr>
          <a:xfrm>
            <a:off x="1476775" y="2549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/>
              <a:t>Ventajas de Invertir en internet vs publicidad tradicional</a:t>
            </a:r>
            <a:endParaRPr/>
          </a:p>
        </p:txBody>
      </p:sp>
      <p:pic>
        <p:nvPicPr>
          <p:cNvPr id="322" name="Google Shape;322;p51" descr="Resultado de imagen para repartidor de volant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925" y="1798150"/>
            <a:ext cx="3597050" cy="26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>
            <a:spLocks noGrp="1"/>
          </p:cNvSpPr>
          <p:nvPr>
            <p:ph type="subTitle" idx="1"/>
          </p:nvPr>
        </p:nvSpPr>
        <p:spPr>
          <a:xfrm>
            <a:off x="348825" y="324200"/>
            <a:ext cx="3731400" cy="6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</a:rPr>
              <a:t>Venta a Consumidor final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28" name="Google Shape;328;p52"/>
          <p:cNvSpPr txBox="1">
            <a:spLocks noGrp="1"/>
          </p:cNvSpPr>
          <p:nvPr>
            <p:ph type="subTitle" idx="1"/>
          </p:nvPr>
        </p:nvSpPr>
        <p:spPr>
          <a:xfrm>
            <a:off x="4952350" y="324200"/>
            <a:ext cx="3731400" cy="6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</a:rPr>
              <a:t>Fábricas, importadores, mayoristas, venta a empresas, Servicios,prod. ticket alto</a:t>
            </a:r>
            <a:endParaRPr sz="2400"/>
          </a:p>
        </p:txBody>
      </p:sp>
      <p:pic>
        <p:nvPicPr>
          <p:cNvPr id="329" name="Google Shape;329;p52" descr="Resultado de imagen para redes socia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650" y="1639425"/>
            <a:ext cx="2289300" cy="12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2" descr="Resultado de imagen para mercadolib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200" y="3064775"/>
            <a:ext cx="2828976" cy="14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2" descr="Resultado de imagen para signo interrogac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9975" y="2262000"/>
            <a:ext cx="1760275" cy="17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2" descr="Imagen relacionad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0825" y="59350"/>
            <a:ext cx="3021799" cy="54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>
            <a:spLocks noGrp="1"/>
          </p:cNvSpPr>
          <p:nvPr>
            <p:ph type="subTitle" idx="1"/>
          </p:nvPr>
        </p:nvSpPr>
        <p:spPr>
          <a:xfrm>
            <a:off x="1333550" y="309175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/>
              <a:t>¿Vender por internet significa vender todo por internet?</a:t>
            </a:r>
            <a:endParaRPr/>
          </a:p>
        </p:txBody>
      </p:sp>
      <p:pic>
        <p:nvPicPr>
          <p:cNvPr id="338" name="Google Shape;338;p53" descr="Resultado de imagen para du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175" y="1648750"/>
            <a:ext cx="3306276" cy="330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>
            <a:spLocks noGrp="1"/>
          </p:cNvSpPr>
          <p:nvPr>
            <p:ph type="subTitle" idx="1"/>
          </p:nvPr>
        </p:nvSpPr>
        <p:spPr>
          <a:xfrm>
            <a:off x="1488650" y="324200"/>
            <a:ext cx="7195200" cy="6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</a:rPr>
              <a:t>Fábricas, importadores, mayoristas, venta a empresas, Servicios,prod. ticket alto</a:t>
            </a:r>
            <a:endParaRPr sz="2400"/>
          </a:p>
        </p:txBody>
      </p:sp>
      <p:pic>
        <p:nvPicPr>
          <p:cNvPr id="344" name="Google Shape;344;p54" descr="Resultado de imagen para signo interrogac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775" y="2286725"/>
            <a:ext cx="1760275" cy="17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>
            <a:spLocks noGrp="1"/>
          </p:cNvSpPr>
          <p:nvPr>
            <p:ph type="subTitle" idx="1"/>
          </p:nvPr>
        </p:nvSpPr>
        <p:spPr>
          <a:xfrm>
            <a:off x="1267475" y="-15240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/>
              <a:t>¿Cuáles son los pasos iniciales que hay que dar?</a:t>
            </a:r>
            <a:endParaRPr/>
          </a:p>
        </p:txBody>
      </p:sp>
      <p:pic>
        <p:nvPicPr>
          <p:cNvPr id="350" name="Google Shape;350;p55" descr="Imagen relaciona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900" y="1522055"/>
            <a:ext cx="4708650" cy="22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6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Pasos de la transformación Digital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57" name="Google Shape;357;p56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6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6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56" descr="https://boluda.com/files/curso-facebook-ad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41" y="2482939"/>
            <a:ext cx="1646700" cy="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6"/>
          <p:cNvSpPr/>
          <p:nvPr/>
        </p:nvSpPr>
        <p:spPr>
          <a:xfrm>
            <a:off x="569045" y="549765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Generar Visitas</a:t>
            </a:r>
            <a:endParaRPr sz="2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6"/>
          <p:cNvSpPr/>
          <p:nvPr/>
        </p:nvSpPr>
        <p:spPr>
          <a:xfrm>
            <a:off x="6366925" y="514974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6"/>
          <p:cNvSpPr/>
          <p:nvPr/>
        </p:nvSpPr>
        <p:spPr>
          <a:xfrm>
            <a:off x="3347875" y="3689550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56" descr="Resultado de imagen para google adwords logo nuev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396" y="1376352"/>
            <a:ext cx="1714500" cy="8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6"/>
          <p:cNvSpPr/>
          <p:nvPr/>
        </p:nvSpPr>
        <p:spPr>
          <a:xfrm>
            <a:off x="3820489" y="1271605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6"/>
          <p:cNvSpPr/>
          <p:nvPr/>
        </p:nvSpPr>
        <p:spPr>
          <a:xfrm>
            <a:off x="3645239" y="2187243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9" descr="Resultado de imagen para godixita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350" y="-8425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9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9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SOBRE GODIXITAL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16" name="Google Shape;216;p39" descr="C:\Users\Daniel\Desktop\logo-godixital-blanco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9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9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9"/>
          <p:cNvSpPr/>
          <p:nvPr/>
        </p:nvSpPr>
        <p:spPr>
          <a:xfrm>
            <a:off x="3301352" y="4280610"/>
            <a:ext cx="50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¿Cuál es nuestra misión?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7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Pasos de la transformación Digital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73" name="Google Shape;373;p57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7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7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57" descr="http://www.sevenvisualsigns.com/images/7vs/interior_responsiv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2462504"/>
            <a:ext cx="2592300" cy="12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7" descr="https://boluda.com/files/curso-facebook-ad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541" y="2482939"/>
            <a:ext cx="1646700" cy="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7"/>
          <p:cNvSpPr/>
          <p:nvPr/>
        </p:nvSpPr>
        <p:spPr>
          <a:xfrm>
            <a:off x="569045" y="549765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Generar las visitas</a:t>
            </a:r>
            <a:endParaRPr sz="2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7"/>
          <p:cNvSpPr/>
          <p:nvPr/>
        </p:nvSpPr>
        <p:spPr>
          <a:xfrm>
            <a:off x="6366925" y="514974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57"/>
          <p:cNvCxnSpPr>
            <a:stCxn id="381" idx="3"/>
          </p:cNvCxnSpPr>
          <p:nvPr/>
        </p:nvCxnSpPr>
        <p:spPr>
          <a:xfrm>
            <a:off x="2066896" y="1781802"/>
            <a:ext cx="1137000" cy="58890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2" name="Google Shape;382;p57"/>
          <p:cNvCxnSpPr>
            <a:stCxn id="377" idx="3"/>
          </p:cNvCxnSpPr>
          <p:nvPr/>
        </p:nvCxnSpPr>
        <p:spPr>
          <a:xfrm rot="10800000" flipH="1">
            <a:off x="1992241" y="2600239"/>
            <a:ext cx="1169100" cy="22860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83" name="Google Shape;383;p57"/>
          <p:cNvSpPr/>
          <p:nvPr/>
        </p:nvSpPr>
        <p:spPr>
          <a:xfrm>
            <a:off x="3081089" y="549770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Recibir las visitas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7"/>
          <p:cNvSpPr/>
          <p:nvPr/>
        </p:nvSpPr>
        <p:spPr>
          <a:xfrm>
            <a:off x="3347875" y="3689550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57" descr="Resultado de imagen para google adwords logo nuev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396" y="1376352"/>
            <a:ext cx="1714500" cy="8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7"/>
          <p:cNvSpPr/>
          <p:nvPr/>
        </p:nvSpPr>
        <p:spPr>
          <a:xfrm>
            <a:off x="3820489" y="1271605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7"/>
          <p:cNvSpPr/>
          <p:nvPr/>
        </p:nvSpPr>
        <p:spPr>
          <a:xfrm>
            <a:off x="3645239" y="2187243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Landing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8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8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Pasos de la transformación Digital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93" name="Google Shape;393;p58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8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8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58" descr="http://www.sevenvisualsigns.com/images/7vs/interior_responsiv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2462504"/>
            <a:ext cx="2592300" cy="12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8" descr="http://www.agenciacreativa.net/fotos-noticias/10-razones-para-usar-email-marketing-en-tu-ecommerc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5792" y="2668645"/>
            <a:ext cx="1688400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8" descr="https://boluda.com/files/curso-facebook-ad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5541" y="2482939"/>
            <a:ext cx="1646700" cy="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8"/>
          <p:cNvSpPr/>
          <p:nvPr/>
        </p:nvSpPr>
        <p:spPr>
          <a:xfrm>
            <a:off x="569045" y="549765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Generar las visitas</a:t>
            </a:r>
            <a:endParaRPr sz="2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6366925" y="514974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Gestionar las ventas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1" name="Google Shape;401;p58"/>
          <p:cNvCxnSpPr>
            <a:stCxn id="402" idx="3"/>
          </p:cNvCxnSpPr>
          <p:nvPr/>
        </p:nvCxnSpPr>
        <p:spPr>
          <a:xfrm>
            <a:off x="2066896" y="1781802"/>
            <a:ext cx="1137000" cy="58890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03" name="Google Shape;403;p58"/>
          <p:cNvCxnSpPr>
            <a:stCxn id="398" idx="3"/>
          </p:cNvCxnSpPr>
          <p:nvPr/>
        </p:nvCxnSpPr>
        <p:spPr>
          <a:xfrm rot="10800000" flipH="1">
            <a:off x="1992241" y="2600239"/>
            <a:ext cx="1169100" cy="22860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04" name="Google Shape;404;p58"/>
          <p:cNvCxnSpPr/>
          <p:nvPr/>
        </p:nvCxnSpPr>
        <p:spPr>
          <a:xfrm>
            <a:off x="6102708" y="3029851"/>
            <a:ext cx="1063500" cy="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05" name="Google Shape;405;p58"/>
          <p:cNvSpPr/>
          <p:nvPr/>
        </p:nvSpPr>
        <p:spPr>
          <a:xfrm>
            <a:off x="3081089" y="549770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Recibir las visitas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3347875" y="3689550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58" descr="Resultado de imagen para google adwords logo nuev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2396" y="1376352"/>
            <a:ext cx="1714500" cy="8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8"/>
          <p:cNvSpPr/>
          <p:nvPr/>
        </p:nvSpPr>
        <p:spPr>
          <a:xfrm>
            <a:off x="3820489" y="1271605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3645239" y="2187243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Landing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/>
          <p:nvPr/>
        </p:nvSpPr>
        <p:spPr>
          <a:xfrm>
            <a:off x="3387625" y="269325"/>
            <a:ext cx="5187600" cy="3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0"/>
              <a:t>1</a:t>
            </a:r>
            <a:endParaRPr sz="30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0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0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Adwords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20" name="Google Shape;420;p60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0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0"/>
          <p:cNvSpPr txBox="1"/>
          <p:nvPr/>
        </p:nvSpPr>
        <p:spPr>
          <a:xfrm>
            <a:off x="2091550" y="3910900"/>
            <a:ext cx="61467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Google Shape;424;p60" descr="Resultado de imagen para google adword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600" y="1059251"/>
            <a:ext cx="7009549" cy="24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1"/>
          <p:cNvSpPr txBox="1"/>
          <p:nvPr/>
        </p:nvSpPr>
        <p:spPr>
          <a:xfrm>
            <a:off x="1285852" y="803659"/>
            <a:ext cx="70008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click en facebook vale 0,10 y el click en Google $1 , yo tengo $100 para invertir, donde me conviene ponerlos?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61"/>
          <p:cNvSpPr/>
          <p:nvPr/>
        </p:nvSpPr>
        <p:spPr>
          <a:xfrm flipH="1">
            <a:off x="-14797" y="-20538"/>
            <a:ext cx="9158700" cy="702000"/>
          </a:xfrm>
          <a:prstGeom prst="rect">
            <a:avLst/>
          </a:prstGeom>
          <a:solidFill>
            <a:srgbClr val="2CEC8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Diferencia entre Google y Facebook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2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Caso Inelec Higiene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37" name="Google Shape;437;p62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2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2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2"/>
          <p:cNvSpPr txBox="1"/>
          <p:nvPr/>
        </p:nvSpPr>
        <p:spPr>
          <a:xfrm>
            <a:off x="486875" y="936325"/>
            <a:ext cx="437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" sz="2400"/>
              <a:t>Caso Inelec Higiene</a:t>
            </a:r>
            <a:endParaRPr sz="2400"/>
          </a:p>
        </p:txBody>
      </p:sp>
      <p:pic>
        <p:nvPicPr>
          <p:cNvPr id="441" name="Google Shape;441;p62" descr="Resultado de imagen para inelec higien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150" y="1682750"/>
            <a:ext cx="23812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2"/>
          <p:cNvSpPr txBox="1"/>
          <p:nvPr/>
        </p:nvSpPr>
        <p:spPr>
          <a:xfrm>
            <a:off x="3756350" y="1758575"/>
            <a:ext cx="53142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Secamanos: </a:t>
            </a:r>
            <a:r>
              <a:rPr lang="es" sz="1800"/>
              <a:t>20 likes, 200 clicks, 15% ctr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Cambiadores: </a:t>
            </a:r>
            <a:r>
              <a:rPr lang="es" sz="1800"/>
              <a:t>90 impresiones, 200 fans,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Lockers: </a:t>
            </a:r>
            <a:r>
              <a:rPr lang="es" sz="1800"/>
              <a:t>alcance 50.000 personas</a:t>
            </a:r>
            <a:endParaRPr sz="1800"/>
          </a:p>
        </p:txBody>
      </p:sp>
      <p:pic>
        <p:nvPicPr>
          <p:cNvPr id="443" name="Google Shape;443;p62" descr="Resultado de imagen para inelec higien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962" y="2727450"/>
            <a:ext cx="2859124" cy="22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3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3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Ejemplo de Trazabilidad Completa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50" name="Google Shape;450;p63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3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3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63" descr="Resultado de imagen para inelec higien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50" y="692150"/>
            <a:ext cx="2381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3" descr="Resultado de imagen para inelec higien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2" y="1813050"/>
            <a:ext cx="2859125" cy="2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3"/>
          <p:cNvSpPr txBox="1"/>
          <p:nvPr/>
        </p:nvSpPr>
        <p:spPr>
          <a:xfrm>
            <a:off x="3683175" y="2809250"/>
            <a:ext cx="53142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6" name="Google Shape;456;p63"/>
          <p:cNvSpPr txBox="1"/>
          <p:nvPr/>
        </p:nvSpPr>
        <p:spPr>
          <a:xfrm>
            <a:off x="3873725" y="807575"/>
            <a:ext cx="45567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Inversión total: $8000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4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4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Ejemplo de Trazabilidad Completa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63" name="Google Shape;463;p64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4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4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64" descr="Resultado de imagen para inelec higien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50" y="692150"/>
            <a:ext cx="2381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4" descr="Resultado de imagen para inelec higien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2" y="1813050"/>
            <a:ext cx="2859125" cy="2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4"/>
          <p:cNvSpPr txBox="1"/>
          <p:nvPr/>
        </p:nvSpPr>
        <p:spPr>
          <a:xfrm>
            <a:off x="3707900" y="2804325"/>
            <a:ext cx="53142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9" name="Google Shape;469;p64"/>
          <p:cNvSpPr txBox="1"/>
          <p:nvPr/>
        </p:nvSpPr>
        <p:spPr>
          <a:xfrm>
            <a:off x="3873725" y="807575"/>
            <a:ext cx="45567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Inversión total: $8000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Resultado: 130 consultas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5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5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Ejemplo de Trazabilidad Completa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76" name="Google Shape;476;p65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65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5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65" descr="Resultado de imagen para inelec higien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50" y="692150"/>
            <a:ext cx="2381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5" descr="Resultado de imagen para inelec higien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2" y="1813050"/>
            <a:ext cx="2859125" cy="2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5"/>
          <p:cNvSpPr txBox="1"/>
          <p:nvPr/>
        </p:nvSpPr>
        <p:spPr>
          <a:xfrm>
            <a:off x="3707900" y="2804325"/>
            <a:ext cx="53142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2" name="Google Shape;482;p65"/>
          <p:cNvSpPr txBox="1"/>
          <p:nvPr/>
        </p:nvSpPr>
        <p:spPr>
          <a:xfrm>
            <a:off x="3873725" y="807575"/>
            <a:ext cx="45567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Inversión total: $8000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Resultado: 130 consultas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% de cierre: 8%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Ventas: 10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6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6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Ejemplo de Trazabilidad Completa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89" name="Google Shape;489;p66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6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66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p66" descr="Resultado de imagen para inelec higien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50" y="692150"/>
            <a:ext cx="2381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66" descr="Resultado de imagen para inelec higien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2" y="1813050"/>
            <a:ext cx="2859125" cy="2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6"/>
          <p:cNvSpPr txBox="1"/>
          <p:nvPr/>
        </p:nvSpPr>
        <p:spPr>
          <a:xfrm>
            <a:off x="3707900" y="2804325"/>
            <a:ext cx="53142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Secamanos: </a:t>
            </a:r>
            <a:r>
              <a:rPr lang="es" sz="1800"/>
              <a:t>80 consultas 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Cambiadores: </a:t>
            </a:r>
            <a:r>
              <a:rPr lang="es" sz="1800"/>
              <a:t>21 consultas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Lockers: </a:t>
            </a:r>
            <a:r>
              <a:rPr lang="es" sz="1800"/>
              <a:t>29 consultas </a:t>
            </a:r>
            <a:endParaRPr sz="1800"/>
          </a:p>
        </p:txBody>
      </p:sp>
      <p:sp>
        <p:nvSpPr>
          <p:cNvPr id="495" name="Google Shape;495;p66"/>
          <p:cNvSpPr txBox="1"/>
          <p:nvPr/>
        </p:nvSpPr>
        <p:spPr>
          <a:xfrm>
            <a:off x="3873725" y="807575"/>
            <a:ext cx="45567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Inversión total: $8000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Resultado: 130 consultas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% de cierre: 8%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Ventas: 10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SOBRE GODIXITAL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26" name="Google Shape;226;p40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0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0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0"/>
          <p:cNvSpPr/>
          <p:nvPr/>
        </p:nvSpPr>
        <p:spPr>
          <a:xfrm>
            <a:off x="2133552" y="4400985"/>
            <a:ext cx="50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Es como las normas ISO del Marketing Digital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2375" y="1285875"/>
            <a:ext cx="6314700" cy="19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7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67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Ejemplo de Trazabilidad Completa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02" name="Google Shape;502;p67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7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7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67" descr="Resultado de imagen para inelec higien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50" y="692150"/>
            <a:ext cx="2381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7" descr="Resultado de imagen para inelec higien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2" y="1813050"/>
            <a:ext cx="2859125" cy="2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7"/>
          <p:cNvSpPr txBox="1"/>
          <p:nvPr/>
        </p:nvSpPr>
        <p:spPr>
          <a:xfrm>
            <a:off x="3707900" y="2804325"/>
            <a:ext cx="53142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Secamanos: </a:t>
            </a:r>
            <a:r>
              <a:rPr lang="es" sz="1800"/>
              <a:t>80 consultas    6 ventas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Cambiadores: </a:t>
            </a:r>
            <a:r>
              <a:rPr lang="es" sz="1800"/>
              <a:t>21 consultas   2 ventas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Lockers: </a:t>
            </a:r>
            <a:r>
              <a:rPr lang="es" sz="1800"/>
              <a:t>29 consultas     2 ventas</a:t>
            </a:r>
            <a:endParaRPr sz="1800"/>
          </a:p>
        </p:txBody>
      </p:sp>
      <p:sp>
        <p:nvSpPr>
          <p:cNvPr id="508" name="Google Shape;508;p67"/>
          <p:cNvSpPr txBox="1"/>
          <p:nvPr/>
        </p:nvSpPr>
        <p:spPr>
          <a:xfrm>
            <a:off x="3873725" y="807575"/>
            <a:ext cx="45567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Inversión total: $8000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Resultado: 130 consultas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% de cierre: 8%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Ventas: 10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8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8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Ejemplo de Trazabilidad Completa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15" name="Google Shape;515;p68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8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8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Google Shape;518;p68" descr="Resultado de imagen para inelec higien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50" y="692150"/>
            <a:ext cx="2381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8" descr="Resultado de imagen para inelec higien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2" y="1813050"/>
            <a:ext cx="2859125" cy="2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8"/>
          <p:cNvSpPr txBox="1"/>
          <p:nvPr/>
        </p:nvSpPr>
        <p:spPr>
          <a:xfrm>
            <a:off x="3707900" y="2804325"/>
            <a:ext cx="53142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Secamanos: </a:t>
            </a:r>
            <a:r>
              <a:rPr lang="es" sz="1800"/>
              <a:t>80 consultas    6 ventas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Cambiadores: </a:t>
            </a:r>
            <a:r>
              <a:rPr lang="es" sz="1800"/>
              <a:t>21 consultas   2 ventas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Lockers: </a:t>
            </a:r>
            <a:r>
              <a:rPr lang="es" sz="1800"/>
              <a:t>29 consultas     2 ventas</a:t>
            </a:r>
            <a:endParaRPr sz="1800"/>
          </a:p>
        </p:txBody>
      </p:sp>
      <p:sp>
        <p:nvSpPr>
          <p:cNvPr id="521" name="Google Shape;521;p68"/>
          <p:cNvSpPr txBox="1"/>
          <p:nvPr/>
        </p:nvSpPr>
        <p:spPr>
          <a:xfrm>
            <a:off x="3873725" y="807575"/>
            <a:ext cx="45567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Inversión total: $8000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Resultado: 130 consultas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% de cierre: 8%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Ventas: 10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FF00"/>
                </a:solidFill>
              </a:rPr>
              <a:t>Ganancia neta por venta: $1500</a:t>
            </a:r>
            <a:endParaRPr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9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9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Ejemplo de Trazabilidad Completa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28" name="Google Shape;528;p69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9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69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p69" descr="Resultado de imagen para inelec higien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50" y="692150"/>
            <a:ext cx="2381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69" descr="Resultado de imagen para inelec higien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2" y="1813050"/>
            <a:ext cx="2859125" cy="2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69"/>
          <p:cNvSpPr txBox="1"/>
          <p:nvPr/>
        </p:nvSpPr>
        <p:spPr>
          <a:xfrm>
            <a:off x="3707900" y="2804325"/>
            <a:ext cx="53142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Secamanos: </a:t>
            </a:r>
            <a:r>
              <a:rPr lang="es" sz="1800"/>
              <a:t>80 consultas    6 ventas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Cambiadores: </a:t>
            </a:r>
            <a:r>
              <a:rPr lang="es" sz="1800"/>
              <a:t>21 consultas   2 ventas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Lockers: </a:t>
            </a:r>
            <a:r>
              <a:rPr lang="es" sz="1800"/>
              <a:t>29 consultas     2 ventas</a:t>
            </a:r>
            <a:endParaRPr sz="1800"/>
          </a:p>
        </p:txBody>
      </p:sp>
      <p:sp>
        <p:nvSpPr>
          <p:cNvPr id="534" name="Google Shape;534;p69"/>
          <p:cNvSpPr txBox="1"/>
          <p:nvPr/>
        </p:nvSpPr>
        <p:spPr>
          <a:xfrm>
            <a:off x="3873725" y="807575"/>
            <a:ext cx="45567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Inversión total: $8000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Resultado: 130 consultas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% de cierre: 8%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Ventas: 10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FF00"/>
                </a:solidFill>
              </a:rPr>
              <a:t>Ganancia neta por venta: $1500</a:t>
            </a:r>
            <a:endParaRPr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FF00"/>
                </a:solidFill>
              </a:rPr>
              <a:t>Ganancia total: $15.000</a:t>
            </a:r>
            <a:endParaRPr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0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70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Ejemplo de Trazabilidad Completa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41" name="Google Shape;541;p70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70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70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70" descr="Resultado de imagen para inelec higien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50" y="692150"/>
            <a:ext cx="2381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0" descr="Resultado de imagen para inelec higien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2" y="1813050"/>
            <a:ext cx="2859125" cy="2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0"/>
          <p:cNvSpPr txBox="1"/>
          <p:nvPr/>
        </p:nvSpPr>
        <p:spPr>
          <a:xfrm>
            <a:off x="3707900" y="2804325"/>
            <a:ext cx="53142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Secamanos: </a:t>
            </a:r>
            <a:r>
              <a:rPr lang="es" sz="1800"/>
              <a:t>80 consultas    6 ventas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Cambiadores: </a:t>
            </a:r>
            <a:r>
              <a:rPr lang="es" sz="1800"/>
              <a:t>21 consultas   2 ventas</a:t>
            </a:r>
            <a:endParaRPr sz="180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Lockers: </a:t>
            </a:r>
            <a:r>
              <a:rPr lang="es" sz="1800"/>
              <a:t>29 consultas     2 ventas</a:t>
            </a:r>
            <a:endParaRPr sz="1800"/>
          </a:p>
        </p:txBody>
      </p:sp>
      <p:sp>
        <p:nvSpPr>
          <p:cNvPr id="547" name="Google Shape;547;p70"/>
          <p:cNvSpPr txBox="1"/>
          <p:nvPr/>
        </p:nvSpPr>
        <p:spPr>
          <a:xfrm>
            <a:off x="3873725" y="807575"/>
            <a:ext cx="45567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Inversión total: $8000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Resultado: 130 consultas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% de cierre: 8%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Ventas: 10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FF00"/>
                </a:solidFill>
              </a:rPr>
              <a:t>Ganancia neta por venta: $1500</a:t>
            </a:r>
            <a:endParaRPr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FF00"/>
                </a:solidFill>
              </a:rPr>
              <a:t>Ganancia total: $15.000</a:t>
            </a:r>
            <a:endParaRPr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FF00"/>
                </a:solidFill>
              </a:rPr>
              <a:t>Ganancia neta: $7000</a:t>
            </a:r>
            <a:endParaRPr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1"/>
          <p:cNvSpPr txBox="1"/>
          <p:nvPr/>
        </p:nvSpPr>
        <p:spPr>
          <a:xfrm>
            <a:off x="2925275" y="203275"/>
            <a:ext cx="5187600" cy="3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0"/>
              <a:t>2</a:t>
            </a:r>
            <a:endParaRPr sz="30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2"/>
          <p:cNvSpPr/>
          <p:nvPr/>
        </p:nvSpPr>
        <p:spPr>
          <a:xfrm>
            <a:off x="-44225" y="-672300"/>
            <a:ext cx="9144000" cy="6858000"/>
          </a:xfrm>
          <a:prstGeom prst="rect">
            <a:avLst/>
          </a:prstGeom>
          <a:solidFill>
            <a:srgbClr val="009BD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72"/>
          <p:cNvSpPr txBox="1"/>
          <p:nvPr/>
        </p:nvSpPr>
        <p:spPr>
          <a:xfrm>
            <a:off x="18299" y="1092001"/>
            <a:ext cx="91074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Tener una plataforma para recibir las visitas</a:t>
            </a: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3"/>
          <p:cNvSpPr/>
          <p:nvPr/>
        </p:nvSpPr>
        <p:spPr>
          <a:xfrm>
            <a:off x="-44225" y="-672300"/>
            <a:ext cx="9144000" cy="6858000"/>
          </a:xfrm>
          <a:prstGeom prst="rect">
            <a:avLst/>
          </a:prstGeom>
          <a:solidFill>
            <a:srgbClr val="009BD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3"/>
          <p:cNvSpPr txBox="1"/>
          <p:nvPr/>
        </p:nvSpPr>
        <p:spPr>
          <a:xfrm>
            <a:off x="18299" y="1092001"/>
            <a:ext cx="91074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¿Qué plataforma tengo que usar para vender online?</a:t>
            </a: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7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74"/>
          <p:cNvSpPr/>
          <p:nvPr/>
        </p:nvSpPr>
        <p:spPr>
          <a:xfrm>
            <a:off x="-44225" y="-672300"/>
            <a:ext cx="9144000" cy="6858000"/>
          </a:xfrm>
          <a:prstGeom prst="rect">
            <a:avLst/>
          </a:prstGeom>
          <a:solidFill>
            <a:srgbClr val="009BD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4"/>
          <p:cNvSpPr txBox="1"/>
          <p:nvPr/>
        </p:nvSpPr>
        <p:spPr>
          <a:xfrm>
            <a:off x="18299" y="333926"/>
            <a:ext cx="91074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¿Qué plataforma tengo que usar para vender online?</a:t>
            </a: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7" name="Google Shape;577;p74"/>
          <p:cNvSpPr txBox="1"/>
          <p:nvPr/>
        </p:nvSpPr>
        <p:spPr>
          <a:xfrm>
            <a:off x="514075" y="1981850"/>
            <a:ext cx="80274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Porqué no vende mi carrito de compras?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Uso mi pagina web?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Landing?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7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5"/>
          <p:cNvSpPr/>
          <p:nvPr/>
        </p:nvSpPr>
        <p:spPr>
          <a:xfrm>
            <a:off x="-44225" y="-672300"/>
            <a:ext cx="9144000" cy="6858000"/>
          </a:xfrm>
          <a:prstGeom prst="rect">
            <a:avLst/>
          </a:prstGeom>
          <a:solidFill>
            <a:srgbClr val="009BD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75"/>
          <p:cNvSpPr txBox="1"/>
          <p:nvPr/>
        </p:nvSpPr>
        <p:spPr>
          <a:xfrm>
            <a:off x="18299" y="333926"/>
            <a:ext cx="91074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¿Qué plataforma tengo que usar para vender online?</a:t>
            </a: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86" name="Google Shape;586;p75"/>
          <p:cNvSpPr txBox="1"/>
          <p:nvPr/>
        </p:nvSpPr>
        <p:spPr>
          <a:xfrm>
            <a:off x="514075" y="1981850"/>
            <a:ext cx="80274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Porque no vende mi carrito de compras?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Uso mi pagina web?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Landing?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Formulario de contacto?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Whatsapp?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Por facebook directo?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Cuándo mando catálogo?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76"/>
          <p:cNvSpPr/>
          <p:nvPr/>
        </p:nvSpPr>
        <p:spPr>
          <a:xfrm>
            <a:off x="-44225" y="-672300"/>
            <a:ext cx="9144000" cy="6858000"/>
          </a:xfrm>
          <a:prstGeom prst="rect">
            <a:avLst/>
          </a:prstGeom>
          <a:solidFill>
            <a:srgbClr val="009BD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76"/>
          <p:cNvSpPr txBox="1"/>
          <p:nvPr/>
        </p:nvSpPr>
        <p:spPr>
          <a:xfrm>
            <a:off x="18299" y="333926"/>
            <a:ext cx="91074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¿Qué plataforma tengo que usar para vender online?</a:t>
            </a: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/>
            </a:r>
            <a:br>
              <a:rPr lang="es" sz="2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5" name="Google Shape;595;p76"/>
          <p:cNvSpPr txBox="1"/>
          <p:nvPr/>
        </p:nvSpPr>
        <p:spPr>
          <a:xfrm>
            <a:off x="514075" y="1981850"/>
            <a:ext cx="80274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Porque no vende mi carrito de compras?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Uso mi pagina web?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Landing?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Formulario de contacto?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Whatsapp?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Por facebook directo? 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3F3F3"/>
                </a:solidFill>
              </a:rPr>
              <a:t>Cuando mando catálogo?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6" name="Google Shape;596;p76" descr="Resultado de imagen para duda 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275" y="1771250"/>
            <a:ext cx="3251200" cy="3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Agenda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37" name="Google Shape;237;p41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1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1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1"/>
          <p:cNvSpPr txBox="1"/>
          <p:nvPr/>
        </p:nvSpPr>
        <p:spPr>
          <a:xfrm>
            <a:off x="34725" y="822650"/>
            <a:ext cx="88431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7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7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LANDING PAGE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03" name="Google Shape;603;p77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77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01635" y="371909"/>
            <a:ext cx="11317500" cy="38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89537" y="3912172"/>
            <a:ext cx="11334000" cy="31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7"/>
          <p:cNvSpPr txBox="1"/>
          <p:nvPr/>
        </p:nvSpPr>
        <p:spPr>
          <a:xfrm>
            <a:off x="-277450" y="4412450"/>
            <a:ext cx="9476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8"/>
          <p:cNvSpPr txBox="1"/>
          <p:nvPr/>
        </p:nvSpPr>
        <p:spPr>
          <a:xfrm>
            <a:off x="2925275" y="203275"/>
            <a:ext cx="5187600" cy="3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0"/>
              <a:t>3</a:t>
            </a:r>
            <a:endParaRPr sz="30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BD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79"/>
          <p:cNvSpPr txBox="1">
            <a:spLocks noGrp="1"/>
          </p:cNvSpPr>
          <p:nvPr>
            <p:ph type="ctrTitle"/>
          </p:nvPr>
        </p:nvSpPr>
        <p:spPr>
          <a:xfrm>
            <a:off x="217040" y="1793267"/>
            <a:ext cx="86754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GESTIÓN DE VENTAS</a:t>
            </a:r>
            <a:endParaRPr sz="4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19" name="Google Shape;619;p79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9"/>
          <p:cNvSpPr txBox="1"/>
          <p:nvPr/>
        </p:nvSpPr>
        <p:spPr>
          <a:xfrm>
            <a:off x="924305" y="3327772"/>
            <a:ext cx="86754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¿Cómo manejan los contactos que les llegan?</a:t>
            </a:r>
            <a:endParaRPr sz="2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0" descr="C:\Users\Daniel\Dropbox\Godixital GERENCIAL\Imagen empresarial\imagenes\Nexus-4-Artemi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43195" y="-1085627"/>
            <a:ext cx="3100800" cy="45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0"/>
          <p:cNvSpPr/>
          <p:nvPr/>
        </p:nvSpPr>
        <p:spPr>
          <a:xfrm flipH="1">
            <a:off x="-14797" y="-20538"/>
            <a:ext cx="9158700" cy="702000"/>
          </a:xfrm>
          <a:prstGeom prst="rect">
            <a:avLst/>
          </a:prstGeom>
          <a:solidFill>
            <a:srgbClr val="2CEC8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80"/>
          <p:cNvSpPr/>
          <p:nvPr/>
        </p:nvSpPr>
        <p:spPr>
          <a:xfrm flipH="1">
            <a:off x="0" y="-2984"/>
            <a:ext cx="9144000" cy="68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3" y="106740"/>
                </a:moveTo>
                <a:lnTo>
                  <a:pt x="120000" y="0"/>
                </a:lnTo>
                <a:cubicBezTo>
                  <a:pt x="120035" y="31584"/>
                  <a:pt x="119904" y="88416"/>
                  <a:pt x="119940" y="120000"/>
                </a:cubicBezTo>
                <a:lnTo>
                  <a:pt x="83" y="120000"/>
                </a:lnTo>
                <a:cubicBezTo>
                  <a:pt x="47" y="110508"/>
                  <a:pt x="-83" y="120948"/>
                  <a:pt x="83" y="106740"/>
                </a:cubicBezTo>
                <a:close/>
              </a:path>
            </a:pathLst>
          </a:custGeom>
          <a:solidFill>
            <a:srgbClr val="53E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80"/>
          <p:cNvSpPr/>
          <p:nvPr/>
        </p:nvSpPr>
        <p:spPr>
          <a:xfrm>
            <a:off x="179512" y="118397"/>
            <a:ext cx="8739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Gestión de Ventas</a:t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9" name="Google Shape;629;p80"/>
          <p:cNvSpPr/>
          <p:nvPr/>
        </p:nvSpPr>
        <p:spPr>
          <a:xfrm>
            <a:off x="-14846" y="4983074"/>
            <a:ext cx="91587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Godixital  ::  Agencia de negocios digitales  ::  e-mail: daniel@godixital.com  ::  Tel:4774-8821</a:t>
            </a:r>
            <a:endParaRPr sz="11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0" name="Google Shape;630;p80"/>
          <p:cNvSpPr/>
          <p:nvPr/>
        </p:nvSpPr>
        <p:spPr>
          <a:xfrm>
            <a:off x="683575" y="2190656"/>
            <a:ext cx="80649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 gestiona directo desde el Mail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 implementa un excel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CRM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¿Automatización?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80"/>
          <p:cNvSpPr/>
          <p:nvPr/>
        </p:nvSpPr>
        <p:spPr>
          <a:xfrm>
            <a:off x="1475656" y="1049728"/>
            <a:ext cx="5950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Etapas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81"/>
          <p:cNvSpPr txBox="1">
            <a:spLocks noGrp="1"/>
          </p:cNvSpPr>
          <p:nvPr>
            <p:ph type="ctrTitle"/>
          </p:nvPr>
        </p:nvSpPr>
        <p:spPr>
          <a:xfrm>
            <a:off x="270286" y="745357"/>
            <a:ext cx="86034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</a:pPr>
            <a:r>
              <a:rPr lang="es" sz="48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¿QUE ES UN CRM?</a:t>
            </a:r>
            <a:endParaRPr sz="2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38" name="Google Shape;638;p81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4623978"/>
            <a:ext cx="1441996" cy="396811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81"/>
          <p:cNvSpPr/>
          <p:nvPr/>
        </p:nvSpPr>
        <p:spPr>
          <a:xfrm>
            <a:off x="747100" y="2456369"/>
            <a:ext cx="76497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 Inglés: </a:t>
            </a:r>
            <a:r>
              <a:rPr lang="e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Customer Relationship Management</a:t>
            </a:r>
            <a:r>
              <a:rPr lang="e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o sea, manejo de la relación con el cliente.</a:t>
            </a:r>
            <a:endParaRPr sz="2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Son sistemas de gestión de ventas, cuyo objetivo es hacer más eficiente la gestión de potenciales clientes, aumentando la tasa de cierre y reduciendo tiempos operativos de ventas.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2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82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PANTALLA PRINCIPAL CRM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46" name="Google Shape;646;p82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826255" cy="22737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82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82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650" y="1033699"/>
            <a:ext cx="7566974" cy="355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3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83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LAS CONSULTAS SE CARGAN SOLAS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56" name="Google Shape;656;p83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826255" cy="22737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83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83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83" descr="Resultado de imagen para cuidado!"/>
          <p:cNvSpPr/>
          <p:nvPr/>
        </p:nvSpPr>
        <p:spPr>
          <a:xfrm>
            <a:off x="460375" y="1202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83" descr="Resultado de imagen para cuidado!"/>
          <p:cNvSpPr/>
          <p:nvPr/>
        </p:nvSpPr>
        <p:spPr>
          <a:xfrm>
            <a:off x="612775" y="2345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83" descr="Resultado de imagen para cuidado!"/>
          <p:cNvSpPr/>
          <p:nvPr/>
        </p:nvSpPr>
        <p:spPr>
          <a:xfrm>
            <a:off x="765175" y="3488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67749" y="594775"/>
            <a:ext cx="6534874" cy="30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3764" y="2325434"/>
            <a:ext cx="6077871" cy="2882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4" name="Google Shape;664;p83"/>
          <p:cNvCxnSpPr/>
          <p:nvPr/>
        </p:nvCxnSpPr>
        <p:spPr>
          <a:xfrm>
            <a:off x="2483768" y="2423392"/>
            <a:ext cx="2307000" cy="1702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665" name="Google Shape;665;p83"/>
          <p:cNvCxnSpPr/>
          <p:nvPr/>
        </p:nvCxnSpPr>
        <p:spPr>
          <a:xfrm>
            <a:off x="7120325" y="1395956"/>
            <a:ext cx="37500" cy="1124400"/>
          </a:xfrm>
          <a:prstGeom prst="straightConnector1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6" name="Google Shape;666;p83"/>
          <p:cNvCxnSpPr/>
          <p:nvPr/>
        </p:nvCxnSpPr>
        <p:spPr>
          <a:xfrm>
            <a:off x="8263325" y="1395956"/>
            <a:ext cx="37500" cy="1124400"/>
          </a:xfrm>
          <a:prstGeom prst="straightConnector1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4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84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GESTIÓN DE POTENCIALES CLIENTES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73" name="Google Shape;673;p84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826255" cy="22737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84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84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84"/>
          <p:cNvSpPr/>
          <p:nvPr/>
        </p:nvSpPr>
        <p:spPr>
          <a:xfrm>
            <a:off x="827584" y="1222906"/>
            <a:ext cx="75609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Directamente desde la plataforma se envía individual o masivamente en forma personalizada. Utilización de plantillas pre-cargadas</a:t>
            </a:r>
            <a:endParaRPr sz="18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77" name="Google Shape;677;p84"/>
          <p:cNvCxnSpPr/>
          <p:nvPr/>
        </p:nvCxnSpPr>
        <p:spPr>
          <a:xfrm rot="10800000">
            <a:off x="6012192" y="2679819"/>
            <a:ext cx="288000" cy="513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78" name="Google Shape;678;p84"/>
          <p:cNvSpPr/>
          <p:nvPr/>
        </p:nvSpPr>
        <p:spPr>
          <a:xfrm>
            <a:off x="539552" y="659327"/>
            <a:ext cx="7848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6CCA4"/>
                </a:solidFill>
                <a:latin typeface="Open Sans"/>
                <a:ea typeface="Open Sans"/>
                <a:cs typeface="Open Sans"/>
                <a:sym typeface="Open Sans"/>
              </a:rPr>
              <a:t>ENVÍO DE MAILS</a:t>
            </a:r>
            <a:endParaRPr sz="2400" b="1">
              <a:solidFill>
                <a:srgbClr val="26CC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9" name="Google Shape;679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25" y="1894217"/>
            <a:ext cx="6913033" cy="324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5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85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GESTIÓN DE POTENCIALES CLIENTES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86" name="Google Shape;686;p85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826255" cy="227371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85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85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85"/>
          <p:cNvSpPr/>
          <p:nvPr/>
        </p:nvSpPr>
        <p:spPr>
          <a:xfrm>
            <a:off x="179512" y="674571"/>
            <a:ext cx="88569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Línea de tiempo con todo lo que sucedió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0" name="Google Shape;69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275" y="1425219"/>
            <a:ext cx="6629401" cy="313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6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86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GESTIÓN DE POTENCIALES CLIENTES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97" name="Google Shape;697;p86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826255" cy="22737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86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86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86"/>
          <p:cNvSpPr/>
          <p:nvPr/>
        </p:nvSpPr>
        <p:spPr>
          <a:xfrm>
            <a:off x="1165480" y="1222906"/>
            <a:ext cx="7150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Permite realizar una mini-gestión de tareas de ventas. Luego de una acción, se establece una fecha para próximo contacto.</a:t>
            </a:r>
            <a:endParaRPr sz="18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1" name="Google Shape;701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7497" y="1976607"/>
            <a:ext cx="6966773" cy="3241555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86"/>
          <p:cNvSpPr/>
          <p:nvPr/>
        </p:nvSpPr>
        <p:spPr>
          <a:xfrm>
            <a:off x="539552" y="659327"/>
            <a:ext cx="7848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6CCA4"/>
                </a:solidFill>
                <a:latin typeface="Open Sans"/>
                <a:ea typeface="Open Sans"/>
                <a:cs typeface="Open Sans"/>
                <a:sym typeface="Open Sans"/>
              </a:rPr>
              <a:t>MINI-AGENDA Y GESTIÓN DE TAREAS</a:t>
            </a:r>
            <a:endParaRPr sz="2400" b="1">
              <a:solidFill>
                <a:srgbClr val="26CC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2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Agenda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47" name="Google Shape;247;p42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2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34725" y="822650"/>
            <a:ext cx="88431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s" sz="2400"/>
              <a:t>Expansión online vs tradicional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7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7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GESTIÓN DE POTENCIALES CLIENTES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09" name="Google Shape;709;p87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826255" cy="22737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87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7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7"/>
          <p:cNvSpPr/>
          <p:nvPr/>
        </p:nvSpPr>
        <p:spPr>
          <a:xfrm>
            <a:off x="827584" y="1222906"/>
            <a:ext cx="75609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Se va guardando la secuencia o historial de lo que fue pasando, para poder entender mejor el proceso de compra del potencial cliente.</a:t>
            </a:r>
            <a:endParaRPr sz="18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87"/>
          <p:cNvSpPr/>
          <p:nvPr/>
        </p:nvSpPr>
        <p:spPr>
          <a:xfrm>
            <a:off x="6228184" y="3003798"/>
            <a:ext cx="1080000" cy="702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4" name="Google Shape;714;p87"/>
          <p:cNvCxnSpPr/>
          <p:nvPr/>
        </p:nvCxnSpPr>
        <p:spPr>
          <a:xfrm rot="10800000">
            <a:off x="6012192" y="2679819"/>
            <a:ext cx="288000" cy="513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715" name="Google Shape;715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" y="1903140"/>
            <a:ext cx="6899161" cy="3240361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87"/>
          <p:cNvSpPr/>
          <p:nvPr/>
        </p:nvSpPr>
        <p:spPr>
          <a:xfrm>
            <a:off x="2195736" y="4137924"/>
            <a:ext cx="4824600" cy="10263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87"/>
          <p:cNvSpPr/>
          <p:nvPr/>
        </p:nvSpPr>
        <p:spPr>
          <a:xfrm>
            <a:off x="539552" y="659327"/>
            <a:ext cx="7848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6CCA4"/>
                </a:solidFill>
                <a:latin typeface="Open Sans"/>
                <a:ea typeface="Open Sans"/>
                <a:cs typeface="Open Sans"/>
                <a:sym typeface="Open Sans"/>
              </a:rPr>
              <a:t>CAMPO “NOTAS”</a:t>
            </a:r>
            <a:endParaRPr sz="2400" b="1">
              <a:solidFill>
                <a:srgbClr val="26CC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8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88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GESTIÓN DE POTENCIALES CLIENTES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24" name="Google Shape;724;p88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826255" cy="22737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88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88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88"/>
          <p:cNvSpPr/>
          <p:nvPr/>
        </p:nvSpPr>
        <p:spPr>
          <a:xfrm>
            <a:off x="539552" y="659327"/>
            <a:ext cx="7848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6CCA4"/>
                </a:solidFill>
                <a:latin typeface="Open Sans"/>
                <a:ea typeface="Open Sans"/>
                <a:cs typeface="Open Sans"/>
                <a:sym typeface="Open Sans"/>
              </a:rPr>
              <a:t>REPORTE DE VENTAS</a:t>
            </a:r>
            <a:endParaRPr sz="2400" b="1">
              <a:solidFill>
                <a:srgbClr val="26CC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8" name="Google Shape;728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72994"/>
            <a:ext cx="8839199" cy="157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951497"/>
            <a:ext cx="3171825" cy="52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9"/>
          <p:cNvSpPr txBox="1"/>
          <p:nvPr/>
        </p:nvSpPr>
        <p:spPr>
          <a:xfrm>
            <a:off x="2925275" y="203275"/>
            <a:ext cx="5187600" cy="3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0"/>
              <a:t>4</a:t>
            </a:r>
            <a:endParaRPr sz="30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0"/>
          <p:cNvSpPr txBox="1">
            <a:spLocks noGrp="1"/>
          </p:cNvSpPr>
          <p:nvPr>
            <p:ph type="subTitle" idx="1"/>
          </p:nvPr>
        </p:nvSpPr>
        <p:spPr>
          <a:xfrm>
            <a:off x="1371600" y="1486375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/>
              <a:t>Herramientas para facilitar gestión de las ventas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1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91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Botón de Whatsapp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46" name="Google Shape;746;p91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91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8" name="Google Shape;74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400" y="510000"/>
            <a:ext cx="4226947" cy="4481099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91"/>
          <p:cNvSpPr txBox="1"/>
          <p:nvPr/>
        </p:nvSpPr>
        <p:spPr>
          <a:xfrm>
            <a:off x="2496850" y="4731525"/>
            <a:ext cx="51561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91"/>
          <p:cNvSpPr/>
          <p:nvPr/>
        </p:nvSpPr>
        <p:spPr>
          <a:xfrm>
            <a:off x="2421950" y="4644125"/>
            <a:ext cx="5118600" cy="35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1" name="Google Shape;751;p91" descr="Resultado de imagen para pagina web en celula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9600" y="433800"/>
            <a:ext cx="486316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5097" y="2251350"/>
            <a:ext cx="1168075" cy="4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2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92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Chat Online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59" name="Google Shape;759;p92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92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1" name="Google Shape;761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95928"/>
            <a:ext cx="8839198" cy="360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3"/>
          <p:cNvSpPr txBox="1"/>
          <p:nvPr/>
        </p:nvSpPr>
        <p:spPr>
          <a:xfrm>
            <a:off x="2874700" y="203275"/>
            <a:ext cx="5187600" cy="3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0"/>
              <a:t>5</a:t>
            </a:r>
            <a:endParaRPr sz="30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4"/>
          <p:cNvSpPr txBox="1">
            <a:spLocks noGrp="1"/>
          </p:cNvSpPr>
          <p:nvPr>
            <p:ph type="subTitle" idx="1"/>
          </p:nvPr>
        </p:nvSpPr>
        <p:spPr>
          <a:xfrm>
            <a:off x="1371600" y="1486375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"/>
              <a:t>Cómo usar internet para venderle a tu cartera actual de clientes.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95" descr="C:\Users\Daniel\Dropbox\Godixital GERENCIAL\Imagen empresarial\imagenes\Nexus-4-Artemi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9641" y="87474"/>
            <a:ext cx="3366600" cy="49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95"/>
          <p:cNvSpPr/>
          <p:nvPr/>
        </p:nvSpPr>
        <p:spPr>
          <a:xfrm>
            <a:off x="2924736" y="813306"/>
            <a:ext cx="3096300" cy="3378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8" name="Google Shape;778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3758" y="813306"/>
            <a:ext cx="1638300" cy="3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95"/>
          <p:cNvSpPr/>
          <p:nvPr/>
        </p:nvSpPr>
        <p:spPr>
          <a:xfrm>
            <a:off x="2924736" y="1163350"/>
            <a:ext cx="3096300" cy="598200"/>
          </a:xfrm>
          <a:prstGeom prst="rect">
            <a:avLst/>
          </a:prstGeom>
          <a:solidFill>
            <a:srgbClr val="65C5BD"/>
          </a:solidFill>
          <a:ln w="25400" cap="flat" cmpd="sng">
            <a:solidFill>
              <a:srgbClr val="65C5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95"/>
          <p:cNvSpPr txBox="1">
            <a:spLocks noGrp="1"/>
          </p:cNvSpPr>
          <p:nvPr>
            <p:ph type="ctrTitle"/>
          </p:nvPr>
        </p:nvSpPr>
        <p:spPr>
          <a:xfrm>
            <a:off x="2924133" y="1163350"/>
            <a:ext cx="30969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ESTUDIO DE ABOGADOS ESPECIALISTA EN SOCIEDADES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1" name="Google Shape;781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1766" y="2156875"/>
            <a:ext cx="1444200" cy="13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3090" y="2156875"/>
            <a:ext cx="1443300" cy="13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95"/>
          <p:cNvSpPr txBox="1"/>
          <p:nvPr/>
        </p:nvSpPr>
        <p:spPr>
          <a:xfrm>
            <a:off x="2933657" y="3531003"/>
            <a:ext cx="30969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Open Sans"/>
              <a:buNone/>
            </a:pPr>
            <a:r>
              <a:rPr lang="es" sz="12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Solicitá asesoramiento sin cargo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4" name="Google Shape;784;p95"/>
          <p:cNvSpPr/>
          <p:nvPr/>
        </p:nvSpPr>
        <p:spPr>
          <a:xfrm>
            <a:off x="3149681" y="3822023"/>
            <a:ext cx="2736300" cy="257100"/>
          </a:xfrm>
          <a:prstGeom prst="roundRect">
            <a:avLst>
              <a:gd name="adj" fmla="val 16667"/>
            </a:avLst>
          </a:prstGeom>
          <a:solidFill>
            <a:srgbClr val="65C5BD"/>
          </a:solidFill>
          <a:ln w="25400" cap="flat" cmpd="sng">
            <a:solidFill>
              <a:srgbClr val="65C5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95"/>
          <p:cNvSpPr txBox="1"/>
          <p:nvPr/>
        </p:nvSpPr>
        <p:spPr>
          <a:xfrm>
            <a:off x="3588067" y="3813888"/>
            <a:ext cx="19380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</a:pPr>
            <a:r>
              <a:rPr lang="es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CONOCÉ MÁS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6" name="Google Shape;786;p95"/>
          <p:cNvSpPr txBox="1"/>
          <p:nvPr/>
        </p:nvSpPr>
        <p:spPr>
          <a:xfrm>
            <a:off x="2987220" y="1856817"/>
            <a:ext cx="30969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Open Sans"/>
              <a:buNone/>
            </a:pPr>
            <a:r>
              <a:rPr lang="es" sz="12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TIPOS DE SOCIEDADES: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" name="Google Shape;787;p95"/>
          <p:cNvSpPr txBox="1"/>
          <p:nvPr/>
        </p:nvSpPr>
        <p:spPr>
          <a:xfrm>
            <a:off x="352150" y="1958075"/>
            <a:ext cx="22410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Newsletter a tu base de clientes.</a:t>
            </a:r>
            <a:endParaRPr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96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96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REMARKETING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94" name="Google Shape;794;p96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96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6" name="Google Shape;796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" y="1192411"/>
            <a:ext cx="8782200" cy="31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96"/>
          <p:cNvSpPr/>
          <p:nvPr/>
        </p:nvSpPr>
        <p:spPr>
          <a:xfrm>
            <a:off x="3131840" y="2656136"/>
            <a:ext cx="3240300" cy="20217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3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Agenda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57" name="Google Shape;257;p43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3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3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3"/>
          <p:cNvSpPr txBox="1"/>
          <p:nvPr/>
        </p:nvSpPr>
        <p:spPr>
          <a:xfrm>
            <a:off x="34725" y="822650"/>
            <a:ext cx="88431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s" sz="2400"/>
              <a:t>Expansión online vs tradicional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2. </a:t>
            </a:r>
            <a:r>
              <a:rPr lang="es" sz="2400">
                <a:solidFill>
                  <a:schemeClr val="dk1"/>
                </a:solidFill>
              </a:rPr>
              <a:t> Entender los números digitales para evaluar un nuevo país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97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97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Pasos de la transformación Digital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04" name="Google Shape;804;p97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97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97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7" name="Google Shape;807;p97" descr="https://boluda.com/files/curso-facebook-ad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41" y="2482939"/>
            <a:ext cx="1646700" cy="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97"/>
          <p:cNvSpPr/>
          <p:nvPr/>
        </p:nvSpPr>
        <p:spPr>
          <a:xfrm>
            <a:off x="569045" y="549765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Generar Visitas</a:t>
            </a:r>
            <a:endParaRPr sz="2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97"/>
          <p:cNvSpPr/>
          <p:nvPr/>
        </p:nvSpPr>
        <p:spPr>
          <a:xfrm>
            <a:off x="6366925" y="514974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97"/>
          <p:cNvSpPr/>
          <p:nvPr/>
        </p:nvSpPr>
        <p:spPr>
          <a:xfrm>
            <a:off x="3347875" y="3689550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1" name="Google Shape;811;p97" descr="Resultado de imagen para google adwords logo nuev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396" y="1376352"/>
            <a:ext cx="1714500" cy="8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7"/>
          <p:cNvSpPr/>
          <p:nvPr/>
        </p:nvSpPr>
        <p:spPr>
          <a:xfrm>
            <a:off x="3820489" y="1271605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97"/>
          <p:cNvSpPr/>
          <p:nvPr/>
        </p:nvSpPr>
        <p:spPr>
          <a:xfrm>
            <a:off x="3645239" y="2187243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8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98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Pasos de la transformación Digital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20" name="Google Shape;820;p98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98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98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3" name="Google Shape;823;p98" descr="http://www.sevenvisualsigns.com/images/7vs/interior_responsiv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2462504"/>
            <a:ext cx="2592300" cy="12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98" descr="https://boluda.com/files/curso-facebook-ad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541" y="2482939"/>
            <a:ext cx="1646700" cy="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98"/>
          <p:cNvSpPr/>
          <p:nvPr/>
        </p:nvSpPr>
        <p:spPr>
          <a:xfrm>
            <a:off x="569045" y="549765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Generar las visitas</a:t>
            </a:r>
            <a:endParaRPr sz="2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98"/>
          <p:cNvSpPr/>
          <p:nvPr/>
        </p:nvSpPr>
        <p:spPr>
          <a:xfrm>
            <a:off x="6366925" y="514974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7" name="Google Shape;827;p98"/>
          <p:cNvCxnSpPr>
            <a:stCxn id="828" idx="3"/>
          </p:cNvCxnSpPr>
          <p:nvPr/>
        </p:nvCxnSpPr>
        <p:spPr>
          <a:xfrm>
            <a:off x="2066896" y="1781802"/>
            <a:ext cx="1137000" cy="58890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29" name="Google Shape;829;p98"/>
          <p:cNvCxnSpPr>
            <a:stCxn id="824" idx="3"/>
          </p:cNvCxnSpPr>
          <p:nvPr/>
        </p:nvCxnSpPr>
        <p:spPr>
          <a:xfrm rot="10800000" flipH="1">
            <a:off x="1992241" y="2600239"/>
            <a:ext cx="1169100" cy="22860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30" name="Google Shape;830;p98"/>
          <p:cNvSpPr/>
          <p:nvPr/>
        </p:nvSpPr>
        <p:spPr>
          <a:xfrm>
            <a:off x="3081089" y="549770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Recibir las visitas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98"/>
          <p:cNvSpPr/>
          <p:nvPr/>
        </p:nvSpPr>
        <p:spPr>
          <a:xfrm>
            <a:off x="3347875" y="3689550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8" name="Google Shape;828;p98" descr="Resultado de imagen para google adwords logo nuev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396" y="1376352"/>
            <a:ext cx="1714500" cy="8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98"/>
          <p:cNvSpPr/>
          <p:nvPr/>
        </p:nvSpPr>
        <p:spPr>
          <a:xfrm>
            <a:off x="3820489" y="1271605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98"/>
          <p:cNvSpPr/>
          <p:nvPr/>
        </p:nvSpPr>
        <p:spPr>
          <a:xfrm>
            <a:off x="3645239" y="2187243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Landing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99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99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Pasos de la transformación Digital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40" name="Google Shape;840;p99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99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99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3" name="Google Shape;843;p99" descr="http://www.sevenvisualsigns.com/images/7vs/interior_responsiv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2462504"/>
            <a:ext cx="2592300" cy="12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99" descr="http://www.agenciacreativa.net/fotos-noticias/10-razones-para-usar-email-marketing-en-tu-ecommerc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5792" y="2668645"/>
            <a:ext cx="1688400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99" descr="https://boluda.com/files/curso-facebook-ad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5541" y="2482939"/>
            <a:ext cx="1646700" cy="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99"/>
          <p:cNvSpPr/>
          <p:nvPr/>
        </p:nvSpPr>
        <p:spPr>
          <a:xfrm>
            <a:off x="569045" y="549765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Generar las visitas</a:t>
            </a:r>
            <a:endParaRPr sz="24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99"/>
          <p:cNvSpPr/>
          <p:nvPr/>
        </p:nvSpPr>
        <p:spPr>
          <a:xfrm>
            <a:off x="6366925" y="514974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Gestionar las ventas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8" name="Google Shape;848;p99"/>
          <p:cNvCxnSpPr>
            <a:stCxn id="849" idx="3"/>
          </p:cNvCxnSpPr>
          <p:nvPr/>
        </p:nvCxnSpPr>
        <p:spPr>
          <a:xfrm>
            <a:off x="2066896" y="1781802"/>
            <a:ext cx="1137000" cy="58890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50" name="Google Shape;850;p99"/>
          <p:cNvCxnSpPr>
            <a:stCxn id="845" idx="3"/>
          </p:cNvCxnSpPr>
          <p:nvPr/>
        </p:nvCxnSpPr>
        <p:spPr>
          <a:xfrm rot="10800000" flipH="1">
            <a:off x="1992241" y="2600239"/>
            <a:ext cx="1169100" cy="22860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51" name="Google Shape;851;p99"/>
          <p:cNvCxnSpPr/>
          <p:nvPr/>
        </p:nvCxnSpPr>
        <p:spPr>
          <a:xfrm>
            <a:off x="6102708" y="3029851"/>
            <a:ext cx="1063500" cy="0"/>
          </a:xfrm>
          <a:prstGeom prst="straightConnector1">
            <a:avLst/>
          </a:prstGeom>
          <a:noFill/>
          <a:ln w="9525" cap="flat" cmpd="sng">
            <a:solidFill>
              <a:srgbClr val="12C467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52" name="Google Shape;852;p99"/>
          <p:cNvSpPr/>
          <p:nvPr/>
        </p:nvSpPr>
        <p:spPr>
          <a:xfrm>
            <a:off x="3081089" y="549770"/>
            <a:ext cx="25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Recibir las visitas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99"/>
          <p:cNvSpPr/>
          <p:nvPr/>
        </p:nvSpPr>
        <p:spPr>
          <a:xfrm>
            <a:off x="3347875" y="3689550"/>
            <a:ext cx="2592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9" name="Google Shape;849;p99" descr="Resultado de imagen para google adwords logo nuev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2396" y="1376352"/>
            <a:ext cx="1714500" cy="8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99"/>
          <p:cNvSpPr/>
          <p:nvPr/>
        </p:nvSpPr>
        <p:spPr>
          <a:xfrm>
            <a:off x="3820489" y="1271605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99"/>
          <p:cNvSpPr/>
          <p:nvPr/>
        </p:nvSpPr>
        <p:spPr>
          <a:xfrm>
            <a:off x="3645239" y="2187243"/>
            <a:ext cx="15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Landing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100" descr="Resultado de imagen para godixital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350" y="-541825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100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100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63" name="Google Shape;863;p100" descr="C:\Users\Daniel\Desktop\logo-godixital-blanco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00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0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00"/>
          <p:cNvSpPr/>
          <p:nvPr/>
        </p:nvSpPr>
        <p:spPr>
          <a:xfrm>
            <a:off x="3301352" y="4280610"/>
            <a:ext cx="50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0"/>
          <p:cNvSpPr txBox="1"/>
          <p:nvPr/>
        </p:nvSpPr>
        <p:spPr>
          <a:xfrm>
            <a:off x="1527550" y="3304400"/>
            <a:ext cx="61071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Felipe@godixital.com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4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Agenda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67" name="Google Shape;267;p44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4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4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4"/>
          <p:cNvSpPr txBox="1"/>
          <p:nvPr/>
        </p:nvSpPr>
        <p:spPr>
          <a:xfrm>
            <a:off x="34725" y="822650"/>
            <a:ext cx="88431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s" sz="2400"/>
              <a:t>Expansión online vs tradicional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2. </a:t>
            </a:r>
            <a:r>
              <a:rPr lang="es" sz="2400">
                <a:solidFill>
                  <a:schemeClr val="dk1"/>
                </a:solidFill>
              </a:rPr>
              <a:t> Entender los números digitales para evaluar un nuevo país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3.  Dónde enviar el tráfico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5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Agenda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77" name="Google Shape;277;p45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5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5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5"/>
          <p:cNvSpPr txBox="1"/>
          <p:nvPr/>
        </p:nvSpPr>
        <p:spPr>
          <a:xfrm>
            <a:off x="34725" y="822650"/>
            <a:ext cx="88431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s" sz="2400"/>
              <a:t>Expansión online vs tradicional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2. </a:t>
            </a:r>
            <a:r>
              <a:rPr lang="es" sz="2400">
                <a:solidFill>
                  <a:schemeClr val="dk1"/>
                </a:solidFill>
              </a:rPr>
              <a:t> Entender los números digitales para evaluar un nuevo país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3.  Dónde enviar el tráfico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4. Cómo gestionar las ventas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26CCA4"/>
          </a:solidFill>
          <a:ln w="25400" cap="flat" cmpd="sng">
            <a:solidFill>
              <a:srgbClr val="26CC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6"/>
          <p:cNvSpPr txBox="1"/>
          <p:nvPr/>
        </p:nvSpPr>
        <p:spPr>
          <a:xfrm>
            <a:off x="0" y="0"/>
            <a:ext cx="9144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 Light"/>
              <a:buNone/>
            </a:pPr>
            <a:r>
              <a:rPr lang="e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Agenda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87" name="Google Shape;287;p46" descr="C:\Users\Daniel\Desktop\logo-godixital-blanc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217" y="65066"/>
            <a:ext cx="1101600" cy="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6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6" descr="data:image/png;base64,iVBORw0KGgoAAAANSUhEUgAAARgAAAC0CAMAAAB4+cOfAAAA1VBMVEV1qtv///91qtr+/v78v0l1qdv/wkrgy7/39ffcwa/u5OD/w0rsrkLgvJjz7evfw6zYsIrZuaD18fLhwJ/p3dbl1MzZrYD6+//htH3XqnrQhxHdrnfjojTgwaTfmBq4ch7Kj1DglgDXm07onwDvqBHNkUjioz7JlGPDhD7gtojEgTDUkzreq2vMhRjUmlbZlzPgokPepFHMiCvVoWjVn2HWmUjMjUHvqyXFfhvVuavRjCbfqF22cirqq0HMizTnpCp4IAfYkyXXwbrinB76tSLhsHDCiFLiUA/ZAAAMFUlEQVR4nO2dCUPiOhCACaiFSmktLSisVVhguYoorBzr8dR1//9PekkPaCEpDSZtkX4qg0hzTCczkzTUTGaT7Oaz7ObrR0PWIe52hCWihmahYizdWBLVagkGZNxyGYto9OJqZ6O+rw8jFqolKDxCtiojNMk5X+EEP81QNOJrIqyB8usrDWHPNguwlWG0mM2sXNFucfCKyTqGH0ot7hG7BTfFREKQtjBDjlLfvEQkrI0lhBq5n6gwRKiaDJ1iQgnuLeYdlVZ+MhnmEAKeKvdh12XFkoyb/JLaZD+EEx7FMxUUgXF/4ZplyHOVJY4cjDhoPFrxnBhSz8LaCm8fEwmroeOz0eRDEwj2EJZqvLW5gxjfmKRwCr/4Cu8ig7/uLCaO0fgwjnDQNAnHctY+OYu1MsoytwtgZuX82fC/HsXEe6oCiHhe4LOY+G04gJX9chWePMbjTUiaoYBns0PngvsL9yTY2tmV+dKd2JWaOQiPcfMSPovZNZSoFM+NKC3G7XiwYpz3hBS8oLLbvfFbzMpev94knprJRuF8vb1Y/Y3oZOjK5wNbyyCe2LVi/C97NLEWR8faIDKeL6whWG8PI3g3li/eujYqj3Bw0MFP5cSTsLYYgh3QxT1SKV8WkWB3YvNMuINpQ1CXzCPL4Jw7rlvudsP7N6xiqBKk+IYaEzKu/tnDtc1R4bMdZmVyGkxREnmFxwy3oWQNpyznWYHbidRi8LheLdpM4RDB2+/xEbLjdGnYt4Tg8o4Or49JHbEfvzIYWMyuiLs3LHtN24ko604+qWa24aGMbzOU3FU76nUXYqHbCxdMRJSspgc7KnZOWSjBbzITCaerDmc8C5opDqvcJVWMnzSpI+C9KBn0NlpBf0SYQuMhWDFJjR684OHsWaUtW7BuaIiu2A/kmmks5tuwMYnELbLQFnjYGZ5tJpsmikusjmsGdZpZd9tjHQxG94H7GHuH+OnpKfpZQXozDRzbHAEZkIIlVQyBDMghkUN4Xs7hiamRceBYjNNv9OV52BTHBLQY1OdE2EP8LfBgW0zYMYO1I4KgYwF/ZBk+lPTdb0a27Zg4N5Hhd56cAblTlOCPNoUP19cAVB9EpJ3AAyLB62OiqXGLW6gK/Q98Ui4DIAzhE/E2pqZ4cH3M2r9Gqh9UmVyBJvITakeSoHI+4SsVOco24CGEawYQIr7flf2DleZrKgBDaCm9HgDX9wCotTx8VdFiTRpWFhMPIw0+1KGl6K2SpRhpDH/qUC/LmK1m22KY6WinucCqhA+oGd2oAnUmg8tLaDl/QNWAgUkZ2t4be2D40Li/8OQxYfqKvnLhxE5+ofijtASQ+1EA1VcJKUadSaDwIwd/LcA/ir9CtIkTa4sJ43xDBF9P8hysOiDW0DhSWjqQOqD6UQafn6A8E0EHjix5Bv2OVhOxpUSCG643FUJIfpiiNVAydz8GYkvI18pgOgXLIRBaIhBnMFLpDQ1/XBi3/mUIPoaUFVIRZDIaqkhvCDBz+SuAZrNq1sFoqhkyfA60104eCA3dbVAcJhPX7Fqxgo7wswByd0MgN7TmA2iPZEPXGgXNGKug8FNAbxj9Y1cnFT7FeJwEZ2A4HhagGym0LoBi6HmzXq5p7fZ1TZyY6vJOBRct5H0VFLQ4np6wivFA6A8NpMULW+SVj1klDxUgVZdv6qW5MHvtds98N3uSIUCXfAGQY9Zwh0fC9lzJ9TG4QEOXC5DtxaIqzzoqUBqK/jZYzK/6j93ubX8yXyx/g0pDgcPoHoXyVeuitxg7j4nqTCBKbTmPpPgKnUmlVrmYN7v98XOx+NzpdyemcFVT8srb3zHyvnm5Xdo4fJ+xSw1poQobSpghVmp11GvNuBPAlVmf3hTPz04gZ+fFm8eJWdGXxgS9Qa/XKiK7einIkPuLHSGsUCXjhyQCbWn8FiY3A0srNmeDm/rF2xtUiyj9MCSVZa0U8FuPIVup7cKqcqfVLJSU5fxxcH7i4XwwnQ/UaqHZ6shVXFls20kgwGK+ClEvmjs4hGbDrCwmN2cnPs5umu9XZmMkWG8q6eJGWbwa7INuMZzNJLL0MPy8H/+BIwloE3PeLSJlQNzHk2J3bta1aj5fVYVhYzRdsOotBRwthky1IJWl4Ww2lHXxfdKHA6nY7/dfTk5eoIBqOu9fLaSmaby+zlrDbd+bC3929hdei9kNU/Wo5aXxUTP7Y2gknc6gc/LycgJFBxrOuG/WHi7LZakQT0gCXK8rhdCuJpd7t89QE3cv//WhTgb9/15QhHp+7Onkshi3E4/32rW/dpygsUUiOfm6LPV6l5/D6Wg0alsu5uTuqV98fi72n+7Qb8Wndrs9mg4/L3s9qXwtxzDcSRf1GYwkgnp9ioH9fyramd05HE8n53aeV+y2oc68ivGdnSjguNshlKPSe4/PTpR+tr7tp7e9sqyRyuLXZA90iiH1dQ/zEmFkKl8+OM4X8TQYPDmJDHK+H8ayjE97c9Eshm9Vu0s5ocsPQBy2Zq+vhtmUFld9O+89K97dFW0dnfcn76Iuo4AO43qhuqMwLvDcOJQjiMV01BgKKkrgtLqT4EG/gqKS8xQmeBMNTZb+jO8/hw+lrVL4w28oBYwxUbdXEoRRw7x6b9pTgjOY5NkWc3YzWVRMoyk4tYpb1yRB+IsV+4r4tprZk8iqOphP7UkkWo+xJ5GP86VS8k4iYyAu5+ssOwD97e2ivrnsMBF+G0stEcsOEeMuVOkTY6lXzMmjd6FqWjevgHBnoHAd50IVHuzIo8N2BjmMcJY29fHfNymv1K4Ec9Ltd9BQGve7zflFpVYB6vjV0oi1tOk/PBI4WwwpMCGE1j10r1KjAn4vF/NJ/7bbfexfzd8Hb7rSUIDama3WqXCCMwTF7OU3NssI/rPWUuDjBXwUDMm6boIunyzMS/VtWZVaFyBfmX0oeaoqGUI1V6KKkzvQPpBe0AU39W6pmhOxVm639Vq5buZ1Q7EvuKmF4TIuzdBHJbzb2BKBEQyAf9bCJbpEq44NrdDQdEMetcGyqTUKYHiXcy7RAlmJ7Uqk2+foksoV6KJ+vvOqoQv5sqFNR6BuVuFz4S8MWc5FfcKOB+7QDSW2dVvbQCozEW0DAcMl2gZSruXRNpDxPQjYBhIJ5HANcFNDqsx6B9bGIbTFDG0cEmf2xqGPKto4ZDtma+NQXHCdRNremiDsrWaF16q11UyaqWirmQR/RVvNBEsz4i/84VGw15QglP8FhCXPtUAMFXtz4p8hQIpBW8yszYnah7Cyve3DI4CoGNoVFkwJO4FBB4VjtJ11LFn7fEst3d7OCvRRuCVAXlBazI7h4RVh0FACZ22Avr+2N0CjjdDWBuhcXFupHMgWs29nqUFb5sFn2d4yL/4sOVvmY7gy4CUBH/1DH7IAQ8H+kAUY6Un5kAUeBudrt4+xPQb6DI74AOeL19fw2VQD1kuBrikCEmAxCA2tdVof5Ap9AT9o4s5A0M6umU0isZXucRAvEmIxyYO3YnhYeiSkFkMgVQwB7w0kdt9Wgv72FJxEBP8n0r4LyKY2SP2kup/GaSZ7muUhtm9tw14EnW4sFPcgy4a9xyKdSOLtfZJ348fICbxZf9giOMGpy1/pVaxNWsFN48nr6iFBuN9b1nezvCDB6VZv6blMKrh/wkAVWlfFMBcRkZrmt4KjQQZbCs7rpbaVQgbrUuNuVErSWMdmRqXRJIQUqWNKvNCsy9Gk79+G9J/CkDri+81a+jzdEElufrzQzIMPHl73sOa06BClxn2qSf6p5uW7NjzBShGbt9/Hna6j5GC6HZHFECrHLz+lbK3e0RvUN3C+uF7hFJNNyKwmy/fqbJD2KQcesfkZexgyFQn491ObVpBCVAyFK8AORDaCS6Ff9KhHD94v0Z3XIyJL4yh5tiPaceSLP7hj6OComJSkwHS2SGlgB2KK2AW8YyXL2mLcwhiLeHBrJrjrI1rZXOOM4NiHceLwWQcTt+dYDmMRPbsthiZR+j4kJSKmpKR44TbLSyHBLXX0CmLl9kPcgTIBuFOhoO4fzlyPG9YH1JzPqa1E3I1KLqmLTMkQ1lmOyW0QSZ0HBXYw37iEQl1EtBnGgcAj502AX8fX7ixKhBMHD87DsMjZqLJBGth0ewf/Azd6LGiRAIlIAAAAAElFTkSuQmCC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6"/>
          <p:cNvSpPr txBox="1"/>
          <p:nvPr/>
        </p:nvSpPr>
        <p:spPr>
          <a:xfrm>
            <a:off x="34725" y="822650"/>
            <a:ext cx="88431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s" sz="2400"/>
              <a:t>Expansión online vs tradicional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2. </a:t>
            </a:r>
            <a:r>
              <a:rPr lang="es" sz="2400">
                <a:solidFill>
                  <a:schemeClr val="dk1"/>
                </a:solidFill>
              </a:rPr>
              <a:t> Entender los números digitales para evaluar un nuevo país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3.  Dónde enviar el tráfico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4. Cómo gestionar las ventas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5. Algunas herramientas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2080</Words>
  <PresentationFormat>Presentación en pantalla (16:9)</PresentationFormat>
  <Paragraphs>334</Paragraphs>
  <Slides>63</Slides>
  <Notes>63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63</vt:i4>
      </vt:variant>
    </vt:vector>
  </HeadingPairs>
  <TitlesOfParts>
    <vt:vector size="71" baseType="lpstr">
      <vt:lpstr>Arial</vt:lpstr>
      <vt:lpstr>Calibri</vt:lpstr>
      <vt:lpstr>Open Sans Light</vt:lpstr>
      <vt:lpstr>Open Sans</vt:lpstr>
      <vt:lpstr>Roboto Light</vt:lpstr>
      <vt:lpstr>Simple Light</vt:lpstr>
      <vt:lpstr>Tema de Office</vt:lpstr>
      <vt:lpstr>Tema de Office</vt:lpstr>
      <vt:lpstr>EXPANSIÓN REGIONAL para PYMES   usando el canal online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GESTIÓN DE VENTAS</vt:lpstr>
      <vt:lpstr>Diapositiva 43</vt:lpstr>
      <vt:lpstr>¿QUE ES UN CRM?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ESTUDIO DE ABOGADOS ESPECIALISTA EN SOCIEDADES</vt:lpstr>
      <vt:lpstr>Diapositiva 59</vt:lpstr>
      <vt:lpstr>Diapositiva 60</vt:lpstr>
      <vt:lpstr>Diapositiva 61</vt:lpstr>
      <vt:lpstr>Diapositiva 62</vt:lpstr>
      <vt:lpstr>Diapositiva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EXPANSIÓN REGIONAL para PYMES   usando el canal online  </dc:title>
  <dc:creator>Guadalupe</dc:creator>
  <cp:lastModifiedBy>Guadalupe</cp:lastModifiedBy>
  <cp:revision>1</cp:revision>
  <dcterms:modified xsi:type="dcterms:W3CDTF">2018-08-27T19:48:15Z</dcterms:modified>
</cp:coreProperties>
</file>