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  <p:sldId id="257" r:id="rId3"/>
    <p:sldId id="258" r:id="rId4"/>
    <p:sldId id="261" r:id="rId5"/>
    <p:sldId id="274" r:id="rId6"/>
    <p:sldId id="273" r:id="rId7"/>
    <p:sldId id="266" r:id="rId8"/>
    <p:sldId id="262" r:id="rId9"/>
    <p:sldId id="277" r:id="rId10"/>
    <p:sldId id="278" r:id="rId11"/>
    <p:sldId id="268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s Lujambio" initials="TL" lastIdx="2" clrIdx="0">
    <p:extLst>
      <p:ext uri="{19B8F6BF-5375-455C-9EA6-DF929625EA0E}">
        <p15:presenceInfo xmlns:p15="http://schemas.microsoft.com/office/powerpoint/2012/main" userId="S::tlujambio@mav-sa.com.ar::619c544a-543c-4fda-81cf-d17e6d488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580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192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71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324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426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723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19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218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402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783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32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C1BF-8582-4009-8D4D-0BEC464DFFE0}" type="datetimeFigureOut">
              <a:rPr lang="es-AR" smtClean="0"/>
              <a:t>2 feb. 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D18CC51-ABBB-4E96-8ACE-B2F1C79C1B38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31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lujambio@mav-sa.com.ar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4E2ABA4-ECA1-4BBB-B028-7E1BF3945E5E}"/>
              </a:ext>
            </a:extLst>
          </p:cNvPr>
          <p:cNvSpPr txBox="1"/>
          <p:nvPr/>
        </p:nvSpPr>
        <p:spPr>
          <a:xfrm>
            <a:off x="-1" y="1153781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Mercado Argentino de Valores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DDEC84-D869-4B35-9AA4-4E7085B399C2}"/>
              </a:ext>
            </a:extLst>
          </p:cNvPr>
          <p:cNvSpPr txBox="1"/>
          <p:nvPr/>
        </p:nvSpPr>
        <p:spPr>
          <a:xfrm flipH="1">
            <a:off x="-1" y="256810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/>
              <a:t>Financiamiento Pyme</a:t>
            </a:r>
          </a:p>
          <a:p>
            <a:pPr algn="ctr"/>
            <a:r>
              <a:rPr lang="es-AR" sz="5400" dirty="0"/>
              <a:t>ADIMRA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DB65AD-D0B6-4B87-9F0F-CDA3EBEA861C}"/>
              </a:ext>
            </a:extLst>
          </p:cNvPr>
          <p:cNvSpPr txBox="1"/>
          <p:nvPr/>
        </p:nvSpPr>
        <p:spPr>
          <a:xfrm>
            <a:off x="5571242" y="5583544"/>
            <a:ext cx="662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/>
              <a:t>Lujambio Tomás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46279A-FA43-4A90-9A27-E8D1C2CC6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0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4;p4" descr="cid:image001.png@01D32724.39988880">
            <a:extLst>
              <a:ext uri="{FF2B5EF4-FFF2-40B4-BE49-F238E27FC236}">
                <a16:creationId xmlns:a16="http://schemas.microsoft.com/office/drawing/2014/main" id="{E6685164-D39A-4123-8AD7-D6AC3E8108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2403" y="6149031"/>
            <a:ext cx="2213175" cy="634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8;p8">
            <a:extLst>
              <a:ext uri="{FF2B5EF4-FFF2-40B4-BE49-F238E27FC236}">
                <a16:creationId xmlns:a16="http://schemas.microsoft.com/office/drawing/2014/main" id="{2719BF17-1571-4149-A239-8C80165A83AD}"/>
              </a:ext>
            </a:extLst>
          </p:cNvPr>
          <p:cNvSpPr/>
          <p:nvPr/>
        </p:nvSpPr>
        <p:spPr>
          <a:xfrm>
            <a:off x="228600" y="172819"/>
            <a:ext cx="7010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A48221"/>
              </a:buClr>
              <a:buSzPts val="3600"/>
              <a:buFont typeface="Noto Sans Symbols"/>
              <a:buChar char="✔"/>
            </a:pPr>
            <a:r>
              <a:rPr lang="es-AR" sz="3600" b="1" dirty="0">
                <a:solidFill>
                  <a:srgbClr val="A48221"/>
                </a:solidFill>
                <a:latin typeface="Calibri"/>
                <a:ea typeface="Calibri"/>
                <a:cs typeface="Calibri"/>
                <a:sym typeface="Calibri"/>
              </a:rPr>
              <a:t>Fideicomiso de Garantía</a:t>
            </a:r>
            <a:endParaRPr dirty="0"/>
          </a:p>
        </p:txBody>
      </p:sp>
      <p:sp>
        <p:nvSpPr>
          <p:cNvPr id="7" name="Google Shape;452;p8">
            <a:extLst>
              <a:ext uri="{FF2B5EF4-FFF2-40B4-BE49-F238E27FC236}">
                <a16:creationId xmlns:a16="http://schemas.microsoft.com/office/drawing/2014/main" id="{4BED2214-6CAC-4D74-85BC-19BD175B8F2D}"/>
              </a:ext>
            </a:extLst>
          </p:cNvPr>
          <p:cNvSpPr txBox="1"/>
          <p:nvPr/>
        </p:nvSpPr>
        <p:spPr>
          <a:xfrm>
            <a:off x="730484" y="1984933"/>
            <a:ext cx="3494061" cy="991069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Calibri"/>
              <a:buNone/>
            </a:pPr>
            <a:r>
              <a:rPr lang="es-AR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Créditos por Ventas de Bienes o Servicios:</a:t>
            </a:r>
            <a:endParaRPr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Ídem Fideicomiso Financiero.</a:t>
            </a:r>
            <a:endParaRPr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454;p8">
            <a:extLst>
              <a:ext uri="{FF2B5EF4-FFF2-40B4-BE49-F238E27FC236}">
                <a16:creationId xmlns:a16="http://schemas.microsoft.com/office/drawing/2014/main" id="{869680DA-76D6-4DE8-9534-AB6506756E84}"/>
              </a:ext>
            </a:extLst>
          </p:cNvPr>
          <p:cNvCxnSpPr>
            <a:cxnSpLocks/>
          </p:cNvCxnSpPr>
          <p:nvPr/>
        </p:nvCxnSpPr>
        <p:spPr>
          <a:xfrm flipH="1" flipV="1">
            <a:off x="4224546" y="819151"/>
            <a:ext cx="3081227" cy="159510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455;p8">
            <a:extLst>
              <a:ext uri="{FF2B5EF4-FFF2-40B4-BE49-F238E27FC236}">
                <a16:creationId xmlns:a16="http://schemas.microsoft.com/office/drawing/2014/main" id="{748E7FC2-2379-40DA-8B4A-D3148EDF077A}"/>
              </a:ext>
            </a:extLst>
          </p:cNvPr>
          <p:cNvCxnSpPr>
            <a:cxnSpLocks/>
          </p:cNvCxnSpPr>
          <p:nvPr/>
        </p:nvCxnSpPr>
        <p:spPr>
          <a:xfrm flipH="1">
            <a:off x="4205480" y="2716569"/>
            <a:ext cx="3057752" cy="259433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459;p8">
            <a:extLst>
              <a:ext uri="{FF2B5EF4-FFF2-40B4-BE49-F238E27FC236}">
                <a16:creationId xmlns:a16="http://schemas.microsoft.com/office/drawing/2014/main" id="{71A01B85-728A-4AB2-B4BC-EEF173C2814A}"/>
              </a:ext>
            </a:extLst>
          </p:cNvPr>
          <p:cNvSpPr txBox="1"/>
          <p:nvPr/>
        </p:nvSpPr>
        <p:spPr>
          <a:xfrm>
            <a:off x="730484" y="784440"/>
            <a:ext cx="3480866" cy="11512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400"/>
              <a:buFont typeface="Calibri"/>
              <a:buNone/>
            </a:pPr>
            <a:r>
              <a:rPr lang="es-AR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Inversiones:</a:t>
            </a:r>
            <a:endParaRPr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dirty="0" err="1">
                <a:latin typeface="Calibri"/>
                <a:ea typeface="Calibri"/>
                <a:cs typeface="Calibri"/>
                <a:sym typeface="Calibri"/>
              </a:rPr>
              <a:t>Cuotapartes</a:t>
            </a:r>
            <a:r>
              <a:rPr lang="es-AR" dirty="0">
                <a:latin typeface="Calibri"/>
                <a:ea typeface="Calibri"/>
                <a:cs typeface="Calibri"/>
                <a:sym typeface="Calibri"/>
              </a:rPr>
              <a:t> FCI</a:t>
            </a:r>
            <a:endParaRPr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Dólares estadounidenses.</a:t>
            </a:r>
            <a:endParaRPr sz="2800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Otros Valores Negociables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60;p8">
            <a:extLst>
              <a:ext uri="{FF2B5EF4-FFF2-40B4-BE49-F238E27FC236}">
                <a16:creationId xmlns:a16="http://schemas.microsoft.com/office/drawing/2014/main" id="{5EB9D6B6-5AD9-4BDC-8440-586FF42ABD69}"/>
              </a:ext>
            </a:extLst>
          </p:cNvPr>
          <p:cNvSpPr txBox="1"/>
          <p:nvPr/>
        </p:nvSpPr>
        <p:spPr>
          <a:xfrm>
            <a:off x="730485" y="3038513"/>
            <a:ext cx="3510006" cy="67577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Calibri"/>
              <a:buNone/>
            </a:pPr>
            <a:r>
              <a:rPr lang="es-AR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Bienes de Uso:</a:t>
            </a:r>
            <a:endParaRPr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Inmuebles.</a:t>
            </a:r>
            <a:endParaRPr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461;p8">
            <a:extLst>
              <a:ext uri="{FF2B5EF4-FFF2-40B4-BE49-F238E27FC236}">
                <a16:creationId xmlns:a16="http://schemas.microsoft.com/office/drawing/2014/main" id="{0AC173B1-962F-4D88-BCE9-604AC9C1460A}"/>
              </a:ext>
            </a:extLst>
          </p:cNvPr>
          <p:cNvCxnSpPr>
            <a:cxnSpLocks/>
          </p:cNvCxnSpPr>
          <p:nvPr/>
        </p:nvCxnSpPr>
        <p:spPr>
          <a:xfrm flipH="1" flipV="1">
            <a:off x="4224545" y="1927009"/>
            <a:ext cx="3081230" cy="481283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462;p8">
            <a:extLst>
              <a:ext uri="{FF2B5EF4-FFF2-40B4-BE49-F238E27FC236}">
                <a16:creationId xmlns:a16="http://schemas.microsoft.com/office/drawing/2014/main" id="{BBA363A1-6A8E-46D1-BD41-F1616F575B8F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4224544" y="2000005"/>
            <a:ext cx="3013752" cy="657174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463;p8">
            <a:extLst>
              <a:ext uri="{FF2B5EF4-FFF2-40B4-BE49-F238E27FC236}">
                <a16:creationId xmlns:a16="http://schemas.microsoft.com/office/drawing/2014/main" id="{571E5885-36ED-4578-BB6F-91C933E75F6B}"/>
              </a:ext>
            </a:extLst>
          </p:cNvPr>
          <p:cNvCxnSpPr>
            <a:cxnSpLocks/>
          </p:cNvCxnSpPr>
          <p:nvPr/>
        </p:nvCxnSpPr>
        <p:spPr>
          <a:xfrm flipH="1">
            <a:off x="4240491" y="3354900"/>
            <a:ext cx="2997805" cy="349156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464;p8">
            <a:extLst>
              <a:ext uri="{FF2B5EF4-FFF2-40B4-BE49-F238E27FC236}">
                <a16:creationId xmlns:a16="http://schemas.microsoft.com/office/drawing/2014/main" id="{CEA2B719-A2EF-43B6-9772-8A807DAEE427}"/>
              </a:ext>
            </a:extLst>
          </p:cNvPr>
          <p:cNvCxnSpPr>
            <a:cxnSpLocks/>
          </p:cNvCxnSpPr>
          <p:nvPr/>
        </p:nvCxnSpPr>
        <p:spPr>
          <a:xfrm flipH="1" flipV="1">
            <a:off x="4263306" y="3046001"/>
            <a:ext cx="2974990" cy="318185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442;p8">
            <a:extLst>
              <a:ext uri="{FF2B5EF4-FFF2-40B4-BE49-F238E27FC236}">
                <a16:creationId xmlns:a16="http://schemas.microsoft.com/office/drawing/2014/main" id="{DFB8082F-F1C8-45BB-9CD7-8B00C83A4E29}"/>
              </a:ext>
            </a:extLst>
          </p:cNvPr>
          <p:cNvSpPr/>
          <p:nvPr/>
        </p:nvSpPr>
        <p:spPr>
          <a:xfrm>
            <a:off x="1695763" y="3753492"/>
            <a:ext cx="457200" cy="7396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0033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443;p8">
            <a:extLst>
              <a:ext uri="{FF2B5EF4-FFF2-40B4-BE49-F238E27FC236}">
                <a16:creationId xmlns:a16="http://schemas.microsoft.com/office/drawing/2014/main" id="{D0D8AED6-8A61-4DCB-AEB8-FEC2FA7D139A}"/>
              </a:ext>
            </a:extLst>
          </p:cNvPr>
          <p:cNvGrpSpPr/>
          <p:nvPr/>
        </p:nvGrpSpPr>
        <p:grpSpPr>
          <a:xfrm>
            <a:off x="1223010" y="4574843"/>
            <a:ext cx="1455818" cy="1366412"/>
            <a:chOff x="-399644" y="0"/>
            <a:chExt cx="1846577" cy="1727198"/>
          </a:xfrm>
        </p:grpSpPr>
        <p:sp>
          <p:nvSpPr>
            <p:cNvPr id="19" name="Google Shape;444;p8">
              <a:extLst>
                <a:ext uri="{FF2B5EF4-FFF2-40B4-BE49-F238E27FC236}">
                  <a16:creationId xmlns:a16="http://schemas.microsoft.com/office/drawing/2014/main" id="{FDFFD9C5-44AB-4ABB-A4A5-C3D6E75E004A}"/>
                </a:ext>
              </a:extLst>
            </p:cNvPr>
            <p:cNvSpPr/>
            <p:nvPr/>
          </p:nvSpPr>
          <p:spPr>
            <a:xfrm>
              <a:off x="-399644" y="0"/>
              <a:ext cx="1846577" cy="1727198"/>
            </a:xfrm>
            <a:custGeom>
              <a:avLst/>
              <a:gdLst/>
              <a:ahLst/>
              <a:cxnLst/>
              <a:rect l="l" t="t" r="r" b="b"/>
              <a:pathLst>
                <a:path w="1773669" h="841517" extrusionOk="0">
                  <a:moveTo>
                    <a:pt x="0" y="84152"/>
                  </a:moveTo>
                  <a:cubicBezTo>
                    <a:pt x="0" y="37676"/>
                    <a:pt x="37676" y="0"/>
                    <a:pt x="84152" y="0"/>
                  </a:cubicBezTo>
                  <a:lnTo>
                    <a:pt x="1689517" y="0"/>
                  </a:lnTo>
                  <a:cubicBezTo>
                    <a:pt x="1735993" y="0"/>
                    <a:pt x="1773669" y="37676"/>
                    <a:pt x="1773669" y="84152"/>
                  </a:cubicBezTo>
                  <a:lnTo>
                    <a:pt x="1773669" y="757365"/>
                  </a:lnTo>
                  <a:cubicBezTo>
                    <a:pt x="1773669" y="803841"/>
                    <a:pt x="1735993" y="841517"/>
                    <a:pt x="1689517" y="841517"/>
                  </a:cubicBezTo>
                  <a:lnTo>
                    <a:pt x="84152" y="841517"/>
                  </a:lnTo>
                  <a:cubicBezTo>
                    <a:pt x="37676" y="841517"/>
                    <a:pt x="0" y="803841"/>
                    <a:pt x="0" y="757365"/>
                  </a:cubicBezTo>
                  <a:lnTo>
                    <a:pt x="0" y="84152"/>
                  </a:lnTo>
                  <a:close/>
                </a:path>
              </a:pathLst>
            </a:custGeom>
            <a:solidFill>
              <a:srgbClr val="0033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825" tIns="100825" rIns="100825" bIns="100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s-AR" sz="1600" b="1" dirty="0">
                  <a:latin typeface="Calibri"/>
                  <a:ea typeface="Calibri"/>
                  <a:cs typeface="Calibri"/>
                  <a:sym typeface="Calibri"/>
                </a:rPr>
                <a:t>FIDEICOMISO DE GARANTIA</a:t>
              </a:r>
              <a:endParaRPr sz="16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445;p8">
              <a:extLst>
                <a:ext uri="{FF2B5EF4-FFF2-40B4-BE49-F238E27FC236}">
                  <a16:creationId xmlns:a16="http://schemas.microsoft.com/office/drawing/2014/main" id="{AA7AC926-1BE3-49BB-B2C7-9589284C39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281" y="62232"/>
              <a:ext cx="819359" cy="749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Google Shape;446;p8">
            <a:extLst>
              <a:ext uri="{FF2B5EF4-FFF2-40B4-BE49-F238E27FC236}">
                <a16:creationId xmlns:a16="http://schemas.microsoft.com/office/drawing/2014/main" id="{AD944E78-7CAA-4474-8AE6-87426E32C957}"/>
              </a:ext>
            </a:extLst>
          </p:cNvPr>
          <p:cNvSpPr/>
          <p:nvPr/>
        </p:nvSpPr>
        <p:spPr>
          <a:xfrm rot="10800000">
            <a:off x="6059603" y="5015842"/>
            <a:ext cx="1723358" cy="51660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0033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447;p8">
            <a:extLst>
              <a:ext uri="{FF2B5EF4-FFF2-40B4-BE49-F238E27FC236}">
                <a16:creationId xmlns:a16="http://schemas.microsoft.com/office/drawing/2014/main" id="{005F6454-14F6-4FBD-90B4-D36DBCD6B86E}"/>
              </a:ext>
            </a:extLst>
          </p:cNvPr>
          <p:cNvSpPr txBox="1"/>
          <p:nvPr/>
        </p:nvSpPr>
        <p:spPr>
          <a:xfrm>
            <a:off x="10334567" y="4624076"/>
            <a:ext cx="1524000" cy="136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Calibri"/>
              <a:buNone/>
            </a:pPr>
            <a:r>
              <a:rPr lang="es-AR" sz="1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Fondos líquidos</a:t>
            </a:r>
            <a:r>
              <a:rPr lang="es-AR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provenientes de la </a:t>
            </a:r>
            <a:r>
              <a:rPr lang="es-AR" sz="1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colocación</a:t>
            </a:r>
            <a:r>
              <a:rPr lang="es-AR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de Valores Fiduciarios</a:t>
            </a:r>
            <a:endParaRPr sz="2400" dirty="0"/>
          </a:p>
        </p:txBody>
      </p:sp>
      <p:sp>
        <p:nvSpPr>
          <p:cNvPr id="23" name="Google Shape;448;p8">
            <a:extLst>
              <a:ext uri="{FF2B5EF4-FFF2-40B4-BE49-F238E27FC236}">
                <a16:creationId xmlns:a16="http://schemas.microsoft.com/office/drawing/2014/main" id="{4731C367-6998-493B-A4E5-AE776EA8E0B6}"/>
              </a:ext>
            </a:extLst>
          </p:cNvPr>
          <p:cNvSpPr txBox="1"/>
          <p:nvPr/>
        </p:nvSpPr>
        <p:spPr>
          <a:xfrm>
            <a:off x="2098383" y="3792665"/>
            <a:ext cx="1524000" cy="46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Calibri"/>
              <a:buNone/>
            </a:pPr>
            <a:r>
              <a:rPr lang="es-AR" sz="1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Cesión de Activos</a:t>
            </a:r>
            <a:endParaRPr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449;p8">
            <a:extLst>
              <a:ext uri="{FF2B5EF4-FFF2-40B4-BE49-F238E27FC236}">
                <a16:creationId xmlns:a16="http://schemas.microsoft.com/office/drawing/2014/main" id="{95D0FA82-BEFD-408B-9B90-1469CA61415E}"/>
              </a:ext>
            </a:extLst>
          </p:cNvPr>
          <p:cNvSpPr txBox="1"/>
          <p:nvPr/>
        </p:nvSpPr>
        <p:spPr>
          <a:xfrm>
            <a:off x="5799789" y="5514104"/>
            <a:ext cx="2127082" cy="63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Calibri"/>
              <a:buNone/>
            </a:pPr>
            <a:r>
              <a:rPr lang="es-AR" sz="1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Colocación de Valores Negociables Avalados</a:t>
            </a:r>
            <a:endParaRPr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457;p8">
            <a:extLst>
              <a:ext uri="{FF2B5EF4-FFF2-40B4-BE49-F238E27FC236}">
                <a16:creationId xmlns:a16="http://schemas.microsoft.com/office/drawing/2014/main" id="{C7EFC974-2E08-40F7-9373-A206256CCEDE}"/>
              </a:ext>
            </a:extLst>
          </p:cNvPr>
          <p:cNvSpPr/>
          <p:nvPr/>
        </p:nvSpPr>
        <p:spPr>
          <a:xfrm>
            <a:off x="10004287" y="4624076"/>
            <a:ext cx="268102" cy="1317179"/>
          </a:xfrm>
          <a:prstGeom prst="lef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465;p8">
            <a:extLst>
              <a:ext uri="{FF2B5EF4-FFF2-40B4-BE49-F238E27FC236}">
                <a16:creationId xmlns:a16="http://schemas.microsoft.com/office/drawing/2014/main" id="{5D3BC422-5C69-48F7-94EF-BAD76A7458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4185" y="4882357"/>
            <a:ext cx="1349732" cy="7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66;p8">
            <a:extLst>
              <a:ext uri="{FF2B5EF4-FFF2-40B4-BE49-F238E27FC236}">
                <a16:creationId xmlns:a16="http://schemas.microsoft.com/office/drawing/2014/main" id="{6219004C-671B-43C7-AF0F-15D700750C28}"/>
              </a:ext>
            </a:extLst>
          </p:cNvPr>
          <p:cNvSpPr txBox="1"/>
          <p:nvPr/>
        </p:nvSpPr>
        <p:spPr>
          <a:xfrm>
            <a:off x="4388023" y="4059948"/>
            <a:ext cx="1622056" cy="46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AR" sz="1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SOCIEDAD DE GARANTÍA RECÍPROCA</a:t>
            </a:r>
            <a:endParaRPr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467;p8">
            <a:extLst>
              <a:ext uri="{FF2B5EF4-FFF2-40B4-BE49-F238E27FC236}">
                <a16:creationId xmlns:a16="http://schemas.microsoft.com/office/drawing/2014/main" id="{2A031E92-466A-4142-9FF3-B4C858B2A3FE}"/>
              </a:ext>
            </a:extLst>
          </p:cNvPr>
          <p:cNvSpPr/>
          <p:nvPr/>
        </p:nvSpPr>
        <p:spPr>
          <a:xfrm rot="10800000">
            <a:off x="3014780" y="4997498"/>
            <a:ext cx="965587" cy="51660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0033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68;p8">
            <a:extLst>
              <a:ext uri="{FF2B5EF4-FFF2-40B4-BE49-F238E27FC236}">
                <a16:creationId xmlns:a16="http://schemas.microsoft.com/office/drawing/2014/main" id="{8B703275-6A2A-4097-B60C-08B6F9C9BE81}"/>
              </a:ext>
            </a:extLst>
          </p:cNvPr>
          <p:cNvSpPr txBox="1"/>
          <p:nvPr/>
        </p:nvSpPr>
        <p:spPr>
          <a:xfrm>
            <a:off x="2716492" y="5474739"/>
            <a:ext cx="1524000" cy="46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Calibri"/>
              <a:buNone/>
            </a:pPr>
            <a:r>
              <a:rPr lang="es-AR" sz="1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Contragarantía</a:t>
            </a:r>
            <a:endParaRPr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5999411F-1534-436C-8BA8-B660C13D46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8" y="5013167"/>
            <a:ext cx="2021936" cy="485265"/>
          </a:xfrm>
          <a:prstGeom prst="rect">
            <a:avLst/>
          </a:prstGeom>
        </p:spPr>
      </p:pic>
      <p:sp>
        <p:nvSpPr>
          <p:cNvPr id="33" name="Google Shape;376;p4">
            <a:extLst>
              <a:ext uri="{FF2B5EF4-FFF2-40B4-BE49-F238E27FC236}">
                <a16:creationId xmlns:a16="http://schemas.microsoft.com/office/drawing/2014/main" id="{54376CB0-2C0C-4315-AE37-6B169CFE3A4C}"/>
              </a:ext>
            </a:extLst>
          </p:cNvPr>
          <p:cNvSpPr txBox="1"/>
          <p:nvPr/>
        </p:nvSpPr>
        <p:spPr>
          <a:xfrm>
            <a:off x="7238296" y="1254409"/>
            <a:ext cx="2115657" cy="2805539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33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38"/>
              </a:buClr>
              <a:buSzPts val="2400"/>
              <a:buFont typeface="Calibri"/>
              <a:buNone/>
            </a:pPr>
            <a:r>
              <a:rPr lang="es-AR" sz="3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Activo</a:t>
            </a:r>
            <a:endParaRPr sz="24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105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AR" sz="20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Caja y Bancos</a:t>
            </a:r>
            <a:endParaRPr sz="2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Inversiones</a:t>
            </a:r>
            <a:endParaRPr sz="24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A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Créditos por ventas</a:t>
            </a:r>
            <a:endParaRPr sz="24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Bienes de Cambio</a:t>
            </a:r>
            <a:endParaRPr sz="24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Bienes de Uso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77;p4">
            <a:extLst>
              <a:ext uri="{FF2B5EF4-FFF2-40B4-BE49-F238E27FC236}">
                <a16:creationId xmlns:a16="http://schemas.microsoft.com/office/drawing/2014/main" id="{E746BBC2-6BCD-43C2-BA06-176707282499}"/>
              </a:ext>
            </a:extLst>
          </p:cNvPr>
          <p:cNvSpPr txBox="1"/>
          <p:nvPr/>
        </p:nvSpPr>
        <p:spPr>
          <a:xfrm>
            <a:off x="9583909" y="1254407"/>
            <a:ext cx="1390650" cy="1329809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33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38"/>
              </a:buClr>
              <a:buSzPts val="6600"/>
              <a:buFont typeface="Calibri"/>
              <a:buNone/>
            </a:pPr>
            <a:r>
              <a:rPr lang="es-AR" sz="6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6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78;p4">
            <a:extLst>
              <a:ext uri="{FF2B5EF4-FFF2-40B4-BE49-F238E27FC236}">
                <a16:creationId xmlns:a16="http://schemas.microsoft.com/office/drawing/2014/main" id="{F2E8381C-DF53-4277-8090-CDD50BF5D5FB}"/>
              </a:ext>
            </a:extLst>
          </p:cNvPr>
          <p:cNvSpPr txBox="1"/>
          <p:nvPr/>
        </p:nvSpPr>
        <p:spPr>
          <a:xfrm>
            <a:off x="9583909" y="2742768"/>
            <a:ext cx="1390650" cy="1317179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33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38"/>
              </a:buClr>
              <a:buSzPts val="6000"/>
              <a:buFont typeface="Calibri"/>
              <a:buNone/>
            </a:pPr>
            <a:r>
              <a:rPr lang="es-AR" sz="6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PN</a:t>
            </a:r>
            <a:endParaRPr sz="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88;p4">
            <a:extLst>
              <a:ext uri="{FF2B5EF4-FFF2-40B4-BE49-F238E27FC236}">
                <a16:creationId xmlns:a16="http://schemas.microsoft.com/office/drawing/2014/main" id="{C16CADB3-4D76-430A-9950-A81E50929794}"/>
              </a:ext>
            </a:extLst>
          </p:cNvPr>
          <p:cNvSpPr txBox="1"/>
          <p:nvPr/>
        </p:nvSpPr>
        <p:spPr>
          <a:xfrm>
            <a:off x="7238296" y="673385"/>
            <a:ext cx="3903890" cy="701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38"/>
              </a:buClr>
              <a:buSzPts val="1800"/>
              <a:buFont typeface="Arial"/>
              <a:buNone/>
            </a:pPr>
            <a:r>
              <a:rPr lang="es-AR" sz="2000" b="1" i="0" strike="noStrike" cap="none" dirty="0">
                <a:latin typeface="Arial"/>
                <a:ea typeface="Arial"/>
                <a:cs typeface="Arial"/>
                <a:sym typeface="Arial"/>
              </a:rPr>
              <a:t>Balance de la </a:t>
            </a:r>
            <a:r>
              <a:rPr lang="es-AR" sz="2400" b="1" i="0" strike="noStrike" cap="none" dirty="0">
                <a:latin typeface="Arial"/>
                <a:ea typeface="Arial"/>
                <a:cs typeface="Arial"/>
                <a:sym typeface="Arial"/>
              </a:rPr>
              <a:t>compañía</a:t>
            </a:r>
            <a:endParaRPr sz="3600" b="1" i="0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89;p4">
            <a:extLst>
              <a:ext uri="{FF2B5EF4-FFF2-40B4-BE49-F238E27FC236}">
                <a16:creationId xmlns:a16="http://schemas.microsoft.com/office/drawing/2014/main" id="{5BD05185-D47C-414B-8A40-A3151B995259}"/>
              </a:ext>
            </a:extLst>
          </p:cNvPr>
          <p:cNvCxnSpPr>
            <a:cxnSpLocks/>
          </p:cNvCxnSpPr>
          <p:nvPr/>
        </p:nvCxnSpPr>
        <p:spPr>
          <a:xfrm>
            <a:off x="9438838" y="1316253"/>
            <a:ext cx="0" cy="2743694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8" name="Google Shape;390;p4">
            <a:extLst>
              <a:ext uri="{FF2B5EF4-FFF2-40B4-BE49-F238E27FC236}">
                <a16:creationId xmlns:a16="http://schemas.microsoft.com/office/drawing/2014/main" id="{296DC107-3B22-4E2E-A829-E1B324AB0844}"/>
              </a:ext>
            </a:extLst>
          </p:cNvPr>
          <p:cNvCxnSpPr/>
          <p:nvPr/>
        </p:nvCxnSpPr>
        <p:spPr>
          <a:xfrm>
            <a:off x="9516389" y="2661610"/>
            <a:ext cx="1512000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492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03E2ADB-2AB4-494D-95D2-3655053E71A5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F70861-5A33-41B2-A8C0-F06D4EA4BC28}"/>
              </a:ext>
            </a:extLst>
          </p:cNvPr>
          <p:cNvSpPr txBox="1"/>
          <p:nvPr/>
        </p:nvSpPr>
        <p:spPr>
          <a:xfrm>
            <a:off x="118994" y="1116950"/>
            <a:ext cx="279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Estadísticas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83D857-41C2-46F5-BF24-C4FB953FE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2A6693-5260-4953-9185-2FEADB02E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82" y="932761"/>
            <a:ext cx="8541302" cy="52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8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CAB196-3733-4845-8669-DAD3DCFE3DB3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F36D3E-3CBD-4606-9336-D5FEB65C6BAD}"/>
              </a:ext>
            </a:extLst>
          </p:cNvPr>
          <p:cNvSpPr txBox="1"/>
          <p:nvPr/>
        </p:nvSpPr>
        <p:spPr>
          <a:xfrm>
            <a:off x="118994" y="1116950"/>
            <a:ext cx="279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Estadísticas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EF3D65-7976-4891-A423-B15D86489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3B03E0A-E5C7-4CBC-B620-89B758CB8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235" y="1116950"/>
            <a:ext cx="7902313" cy="49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5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8AA5A1-F25E-4018-B0E8-DE15158F01A2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235568-D972-4FEA-B89F-5A79CD21CCCD}"/>
              </a:ext>
            </a:extLst>
          </p:cNvPr>
          <p:cNvSpPr txBox="1"/>
          <p:nvPr/>
        </p:nvSpPr>
        <p:spPr>
          <a:xfrm>
            <a:off x="118994" y="1116950"/>
            <a:ext cx="279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Estadísticas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6AA7CE7-FA53-4EDA-92F7-86EBCBC9E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185AFC8-5456-46DA-A8F3-1791536BB89D}"/>
              </a:ext>
            </a:extLst>
          </p:cNvPr>
          <p:cNvSpPr txBox="1"/>
          <p:nvPr/>
        </p:nvSpPr>
        <p:spPr>
          <a:xfrm>
            <a:off x="2912882" y="791392"/>
            <a:ext cx="877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A0E9A8-1E9E-412D-BBC7-42CF3994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45" y="0"/>
            <a:ext cx="7342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4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1F2FE63-E254-453E-8B42-F0FDFBE7D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90D7B5-296C-4295-8301-31D507C813FD}"/>
              </a:ext>
            </a:extLst>
          </p:cNvPr>
          <p:cNvSpPr txBox="1"/>
          <p:nvPr/>
        </p:nvSpPr>
        <p:spPr>
          <a:xfrm>
            <a:off x="-1" y="72957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Mercado Argentino de Valores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C6C991-33E7-4D1D-88F4-E847FBD6F335}"/>
              </a:ext>
            </a:extLst>
          </p:cNvPr>
          <p:cNvSpPr txBox="1"/>
          <p:nvPr/>
        </p:nvSpPr>
        <p:spPr>
          <a:xfrm flipH="1">
            <a:off x="243840" y="143969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/>
              <a:t>Financiamiento Pyme</a:t>
            </a:r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E56AFA65-05F1-43AD-8ACC-F5D42D438AB4}"/>
              </a:ext>
            </a:extLst>
          </p:cNvPr>
          <p:cNvSpPr/>
          <p:nvPr/>
        </p:nvSpPr>
        <p:spPr>
          <a:xfrm>
            <a:off x="4890386" y="2645675"/>
            <a:ext cx="2374710" cy="1300899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MAV y Bancos</a:t>
            </a:r>
          </a:p>
          <a:p>
            <a:pPr algn="ctr"/>
            <a:br>
              <a:rPr lang="es-AR" dirty="0"/>
            </a:br>
            <a:r>
              <a:rPr lang="es-AR" dirty="0"/>
              <a:t>COMPLEMENTOS</a:t>
            </a:r>
          </a:p>
        </p:txBody>
      </p:sp>
      <p:sp>
        <p:nvSpPr>
          <p:cNvPr id="17" name="Bocadillo: rectángulo con esquinas redondeadas 16">
            <a:extLst>
              <a:ext uri="{FF2B5EF4-FFF2-40B4-BE49-F238E27FC236}">
                <a16:creationId xmlns:a16="http://schemas.microsoft.com/office/drawing/2014/main" id="{E4952CAF-4F7A-49BA-A1E6-B4BF155D93E6}"/>
              </a:ext>
            </a:extLst>
          </p:cNvPr>
          <p:cNvSpPr/>
          <p:nvPr/>
        </p:nvSpPr>
        <p:spPr>
          <a:xfrm>
            <a:off x="8404994" y="2672871"/>
            <a:ext cx="1971774" cy="1131217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PYME </a:t>
            </a:r>
            <a:r>
              <a:rPr lang="es-AR" sz="1800" dirty="0"/>
              <a:t>≠ Socios</a:t>
            </a:r>
            <a:r>
              <a:rPr lang="es-AR" dirty="0"/>
              <a:t> </a:t>
            </a:r>
          </a:p>
        </p:txBody>
      </p:sp>
      <p:sp>
        <p:nvSpPr>
          <p:cNvPr id="19" name="Bocadillo: rectángulo con esquinas redondeadas 18">
            <a:extLst>
              <a:ext uri="{FF2B5EF4-FFF2-40B4-BE49-F238E27FC236}">
                <a16:creationId xmlns:a16="http://schemas.microsoft.com/office/drawing/2014/main" id="{C7FA8F4C-B65D-41CA-A995-4D2D8A9D4ACE}"/>
              </a:ext>
            </a:extLst>
          </p:cNvPr>
          <p:cNvSpPr/>
          <p:nvPr/>
        </p:nvSpPr>
        <p:spPr>
          <a:xfrm>
            <a:off x="2189850" y="4113934"/>
            <a:ext cx="2243581" cy="1417369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Adelántate! No esperes necesitar financiamiento!</a:t>
            </a:r>
          </a:p>
        </p:txBody>
      </p:sp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id="{A0CBC0BD-1FA1-43C5-AF7D-4F2D8023558D}"/>
              </a:ext>
            </a:extLst>
          </p:cNvPr>
          <p:cNvSpPr/>
          <p:nvPr/>
        </p:nvSpPr>
        <p:spPr>
          <a:xfrm>
            <a:off x="1387938" y="2536546"/>
            <a:ext cx="1971774" cy="923330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Aprovechá oportunidades del Mercado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63A3F6D-D1E6-41E3-9E16-7140176AB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131" y="4680645"/>
            <a:ext cx="325499" cy="28394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E119E41-2039-42A2-9213-EA3FD701C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819" y="5058768"/>
            <a:ext cx="343705" cy="22599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0DAD379-4DFC-4521-BD10-78F0A7AA0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158" y="5327728"/>
            <a:ext cx="301929" cy="286038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5DCE089-794C-4A14-B418-FC938B98B2E7}"/>
              </a:ext>
            </a:extLst>
          </p:cNvPr>
          <p:cNvSpPr txBox="1"/>
          <p:nvPr/>
        </p:nvSpPr>
        <p:spPr>
          <a:xfrm>
            <a:off x="6830780" y="4202271"/>
            <a:ext cx="5120200" cy="193899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tx1"/>
                </a:solidFill>
              </a:rPr>
              <a:t>Tomás Lujambio</a:t>
            </a:r>
          </a:p>
          <a:p>
            <a:r>
              <a:rPr lang="es-AR" sz="2400" dirty="0">
                <a:solidFill>
                  <a:schemeClr val="tx1"/>
                </a:solidFill>
              </a:rPr>
              <a:t>@tomilujambio</a:t>
            </a:r>
          </a:p>
          <a:p>
            <a:r>
              <a:rPr lang="es-AR" sz="24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tlujambio@mav-sa.com.ar</a:t>
            </a:r>
            <a:endParaRPr lang="es-AR" sz="2400" dirty="0">
              <a:solidFill>
                <a:schemeClr val="tx1"/>
              </a:solidFill>
            </a:endParaRPr>
          </a:p>
          <a:p>
            <a:r>
              <a:rPr lang="es-AR" sz="2400" dirty="0">
                <a:solidFill>
                  <a:schemeClr val="tx1"/>
                </a:solidFill>
              </a:rPr>
              <a:t>3413049592</a:t>
            </a:r>
          </a:p>
          <a:p>
            <a:r>
              <a:rPr lang="es-AR" sz="2400" dirty="0">
                <a:solidFill>
                  <a:schemeClr val="tx1"/>
                </a:solidFill>
              </a:rPr>
              <a:t>@MAVSAOficial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2575A2-93F6-40ED-90BE-D5C3C43D8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131" y="5784169"/>
            <a:ext cx="325499" cy="2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8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6D8CA38-3830-49EE-AA56-184E6CF8ADB0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62BB210-3434-43F7-ACB4-F1CA6F0CFD3F}"/>
              </a:ext>
            </a:extLst>
          </p:cNvPr>
          <p:cNvSpPr/>
          <p:nvPr/>
        </p:nvSpPr>
        <p:spPr>
          <a:xfrm>
            <a:off x="4231064" y="1046374"/>
            <a:ext cx="2209015" cy="196077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4DF623-239F-4E59-B280-A897A930C54B}"/>
              </a:ext>
            </a:extLst>
          </p:cNvPr>
          <p:cNvSpPr txBox="1"/>
          <p:nvPr/>
        </p:nvSpPr>
        <p:spPr>
          <a:xfrm>
            <a:off x="4575145" y="1795929"/>
            <a:ext cx="126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PYME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0E8F416-2413-4A7E-9529-9E7B7DF79A12}"/>
              </a:ext>
            </a:extLst>
          </p:cNvPr>
          <p:cNvSpPr/>
          <p:nvPr/>
        </p:nvSpPr>
        <p:spPr>
          <a:xfrm>
            <a:off x="5703218" y="1046373"/>
            <a:ext cx="2209015" cy="19607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5D5B71D-9FB3-49C9-AEBC-6C93D8C57912}"/>
              </a:ext>
            </a:extLst>
          </p:cNvPr>
          <p:cNvSpPr txBox="1"/>
          <p:nvPr/>
        </p:nvSpPr>
        <p:spPr>
          <a:xfrm>
            <a:off x="6229548" y="1795929"/>
            <a:ext cx="126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Socios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2B635A2-A613-47D0-B916-96F16E206EFA}"/>
              </a:ext>
            </a:extLst>
          </p:cNvPr>
          <p:cNvSpPr txBox="1"/>
          <p:nvPr/>
        </p:nvSpPr>
        <p:spPr>
          <a:xfrm>
            <a:off x="0" y="326030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La Pyme es ≠ a los Socios.</a:t>
            </a:r>
          </a:p>
        </p:txBody>
      </p:sp>
      <p:sp>
        <p:nvSpPr>
          <p:cNvPr id="30" name="Bocadillo: rectángulo con esquinas redondeadas 29">
            <a:extLst>
              <a:ext uri="{FF2B5EF4-FFF2-40B4-BE49-F238E27FC236}">
                <a16:creationId xmlns:a16="http://schemas.microsoft.com/office/drawing/2014/main" id="{2EB418F5-4687-4641-99C8-04F0525DA6A8}"/>
              </a:ext>
            </a:extLst>
          </p:cNvPr>
          <p:cNvSpPr/>
          <p:nvPr/>
        </p:nvSpPr>
        <p:spPr>
          <a:xfrm>
            <a:off x="1366888" y="2922309"/>
            <a:ext cx="2300140" cy="1319753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Me llevo $50.000 de caja para que no queden en la empresa…</a:t>
            </a:r>
          </a:p>
        </p:txBody>
      </p:sp>
      <p:sp>
        <p:nvSpPr>
          <p:cNvPr id="32" name="Bocadillo: rectángulo con esquinas redondeadas 31">
            <a:extLst>
              <a:ext uri="{FF2B5EF4-FFF2-40B4-BE49-F238E27FC236}">
                <a16:creationId xmlns:a16="http://schemas.microsoft.com/office/drawing/2014/main" id="{4C43500C-A19D-4737-A6CE-D93A6E0A823C}"/>
              </a:ext>
            </a:extLst>
          </p:cNvPr>
          <p:cNvSpPr/>
          <p:nvPr/>
        </p:nvSpPr>
        <p:spPr>
          <a:xfrm>
            <a:off x="9040306" y="1560010"/>
            <a:ext cx="2209015" cy="1171406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Me pagas estos impuestos/multas que son mías?</a:t>
            </a:r>
          </a:p>
        </p:txBody>
      </p:sp>
      <p:sp>
        <p:nvSpPr>
          <p:cNvPr id="34" name="Bocadillo: rectángulo con esquinas redondeadas 33">
            <a:extLst>
              <a:ext uri="{FF2B5EF4-FFF2-40B4-BE49-F238E27FC236}">
                <a16:creationId xmlns:a16="http://schemas.microsoft.com/office/drawing/2014/main" id="{333F95DD-31E2-4685-A795-1B255B9D3DCE}"/>
              </a:ext>
            </a:extLst>
          </p:cNvPr>
          <p:cNvSpPr/>
          <p:nvPr/>
        </p:nvSpPr>
        <p:spPr>
          <a:xfrm>
            <a:off x="8100769" y="3838947"/>
            <a:ext cx="2300140" cy="1319753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Toma $100.000, después cuando cobremos el CPD me los das.</a:t>
            </a:r>
          </a:p>
        </p:txBody>
      </p:sp>
      <p:sp>
        <p:nvSpPr>
          <p:cNvPr id="36" name="Bocadillo: rectángulo con esquinas redondeadas 35">
            <a:extLst>
              <a:ext uri="{FF2B5EF4-FFF2-40B4-BE49-F238E27FC236}">
                <a16:creationId xmlns:a16="http://schemas.microsoft.com/office/drawing/2014/main" id="{C9F1D577-44EC-4FD1-A864-D6832E0EE826}"/>
              </a:ext>
            </a:extLst>
          </p:cNvPr>
          <p:cNvSpPr/>
          <p:nvPr/>
        </p:nvSpPr>
        <p:spPr>
          <a:xfrm>
            <a:off x="4114802" y="4114682"/>
            <a:ext cx="2725131" cy="1319753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Hay un gasto mío que la pase con la Tarjeta Corporativa…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9F3645-40F7-4FAE-8B95-2C3CEA7CA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7" grpId="0"/>
      <p:bldP spid="18" grpId="0"/>
      <p:bldP spid="30" grpId="0" animBg="1"/>
      <p:bldP spid="32" grpId="0" animBg="1"/>
      <p:bldP spid="3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F9A81C8-2176-4143-B4FC-B90F72BB902E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61D94B7-CD68-4A0F-9202-23662DD3F518}"/>
              </a:ext>
            </a:extLst>
          </p:cNvPr>
          <p:cNvSpPr/>
          <p:nvPr/>
        </p:nvSpPr>
        <p:spPr>
          <a:xfrm>
            <a:off x="3273461" y="1046373"/>
            <a:ext cx="2209015" cy="196077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23B2C4-CB8A-4FE0-B0C6-7478B928A560}"/>
              </a:ext>
            </a:extLst>
          </p:cNvPr>
          <p:cNvSpPr txBox="1"/>
          <p:nvPr/>
        </p:nvSpPr>
        <p:spPr>
          <a:xfrm>
            <a:off x="3829645" y="1795928"/>
            <a:ext cx="126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PYME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DF9E3D3-4403-4EFA-A862-5C440EC875CA}"/>
              </a:ext>
            </a:extLst>
          </p:cNvPr>
          <p:cNvSpPr/>
          <p:nvPr/>
        </p:nvSpPr>
        <p:spPr>
          <a:xfrm>
            <a:off x="6513923" y="1046372"/>
            <a:ext cx="2209015" cy="196077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AC4F646-891E-4A9F-B1B5-164D559A2E61}"/>
              </a:ext>
            </a:extLst>
          </p:cNvPr>
          <p:cNvSpPr txBox="1"/>
          <p:nvPr/>
        </p:nvSpPr>
        <p:spPr>
          <a:xfrm>
            <a:off x="7092099" y="1795927"/>
            <a:ext cx="126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Socios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928072-CCCC-4EFA-8012-F2710A135898}"/>
              </a:ext>
            </a:extLst>
          </p:cNvPr>
          <p:cNvSpPr txBox="1"/>
          <p:nvPr/>
        </p:nvSpPr>
        <p:spPr>
          <a:xfrm>
            <a:off x="471340" y="3429000"/>
            <a:ext cx="7128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Separar las propiedades entre la Pyme y los Socios.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Planificación financiera.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Identificar a futuro cuales van a ser mis meses críticos.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Cuánta plata necesito HOY para funcionar?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01585E-87BE-463B-AEF5-2B0FC7D40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8BA1E9A-9135-49D4-A536-112F64F2F384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3F43CE-EB68-4D57-87AD-90457ED04A3D}"/>
              </a:ext>
            </a:extLst>
          </p:cNvPr>
          <p:cNvSpPr txBox="1"/>
          <p:nvPr/>
        </p:nvSpPr>
        <p:spPr>
          <a:xfrm>
            <a:off x="0" y="9856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/>
              <a:t>Capital de Trabajo</a:t>
            </a:r>
          </a:p>
        </p:txBody>
      </p:sp>
      <p:sp>
        <p:nvSpPr>
          <p:cNvPr id="10" name="Flecha: a la izquierda y derecha 9">
            <a:extLst>
              <a:ext uri="{FF2B5EF4-FFF2-40B4-BE49-F238E27FC236}">
                <a16:creationId xmlns:a16="http://schemas.microsoft.com/office/drawing/2014/main" id="{FC5DB7D6-11F2-4669-A748-8A1301DD7FDA}"/>
              </a:ext>
            </a:extLst>
          </p:cNvPr>
          <p:cNvSpPr/>
          <p:nvPr/>
        </p:nvSpPr>
        <p:spPr>
          <a:xfrm>
            <a:off x="2611225" y="1814534"/>
            <a:ext cx="3846136" cy="461665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a la izquierda y derecha 11">
            <a:extLst>
              <a:ext uri="{FF2B5EF4-FFF2-40B4-BE49-F238E27FC236}">
                <a16:creationId xmlns:a16="http://schemas.microsoft.com/office/drawing/2014/main" id="{631DDA81-0E6D-4515-A088-76CB3BD35237}"/>
              </a:ext>
            </a:extLst>
          </p:cNvPr>
          <p:cNvSpPr/>
          <p:nvPr/>
        </p:nvSpPr>
        <p:spPr>
          <a:xfrm>
            <a:off x="6581482" y="1814533"/>
            <a:ext cx="2535810" cy="461665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Flecha: a la izquierda y derecha 13">
            <a:extLst>
              <a:ext uri="{FF2B5EF4-FFF2-40B4-BE49-F238E27FC236}">
                <a16:creationId xmlns:a16="http://schemas.microsoft.com/office/drawing/2014/main" id="{9F564EE2-FA4E-4A32-9057-5CC4A3627C41}"/>
              </a:ext>
            </a:extLst>
          </p:cNvPr>
          <p:cNvSpPr/>
          <p:nvPr/>
        </p:nvSpPr>
        <p:spPr>
          <a:xfrm>
            <a:off x="2611225" y="2858802"/>
            <a:ext cx="1753385" cy="461665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: a la izquierda y derecha 15">
            <a:extLst>
              <a:ext uri="{FF2B5EF4-FFF2-40B4-BE49-F238E27FC236}">
                <a16:creationId xmlns:a16="http://schemas.microsoft.com/office/drawing/2014/main" id="{52727F92-0B82-487B-B8DD-5191AB9FCC8B}"/>
              </a:ext>
            </a:extLst>
          </p:cNvPr>
          <p:cNvSpPr/>
          <p:nvPr/>
        </p:nvSpPr>
        <p:spPr>
          <a:xfrm>
            <a:off x="4364610" y="2861034"/>
            <a:ext cx="4752682" cy="461665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E044595-5AE6-4563-9C6F-1E77CCD50523}"/>
              </a:ext>
            </a:extLst>
          </p:cNvPr>
          <p:cNvSpPr txBox="1"/>
          <p:nvPr/>
        </p:nvSpPr>
        <p:spPr>
          <a:xfrm>
            <a:off x="2931736" y="2276198"/>
            <a:ext cx="3289955" cy="36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60D. Elaboración Productos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E8C1EE0-E0DA-42AC-868D-FB6ABD4BCD87}"/>
              </a:ext>
            </a:extLst>
          </p:cNvPr>
          <p:cNvCxnSpPr>
            <a:cxnSpLocks/>
          </p:cNvCxnSpPr>
          <p:nvPr/>
        </p:nvCxnSpPr>
        <p:spPr>
          <a:xfrm>
            <a:off x="6545348" y="1828662"/>
            <a:ext cx="0" cy="461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C92B42F-03E1-48EE-A28A-F2F64C55040C}"/>
              </a:ext>
            </a:extLst>
          </p:cNvPr>
          <p:cNvSpPr txBox="1"/>
          <p:nvPr/>
        </p:nvSpPr>
        <p:spPr>
          <a:xfrm>
            <a:off x="6129782" y="2290327"/>
            <a:ext cx="90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/>
              <a:t>Venta</a:t>
            </a:r>
            <a:endParaRPr lang="es-AR" i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2A0FE07-A4F8-4AC8-9838-EB5E93EA36B7}"/>
              </a:ext>
            </a:extLst>
          </p:cNvPr>
          <p:cNvSpPr txBox="1"/>
          <p:nvPr/>
        </p:nvSpPr>
        <p:spPr>
          <a:xfrm>
            <a:off x="6910632" y="2282218"/>
            <a:ext cx="203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Financio cliente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04268C6-26B2-4EFE-9AF0-DBAD5092E368}"/>
              </a:ext>
            </a:extLst>
          </p:cNvPr>
          <p:cNvSpPr txBox="1"/>
          <p:nvPr/>
        </p:nvSpPr>
        <p:spPr>
          <a:xfrm>
            <a:off x="2838647" y="3320467"/>
            <a:ext cx="129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Proveedor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A173169-4447-4ED2-ABEB-060D4A39ACA1}"/>
              </a:ext>
            </a:extLst>
          </p:cNvPr>
          <p:cNvCxnSpPr>
            <a:cxnSpLocks/>
          </p:cNvCxnSpPr>
          <p:nvPr/>
        </p:nvCxnSpPr>
        <p:spPr>
          <a:xfrm>
            <a:off x="4378754" y="2858802"/>
            <a:ext cx="0" cy="83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048D688-1E33-4F04-9245-9EA9DDCCD0D2}"/>
              </a:ext>
            </a:extLst>
          </p:cNvPr>
          <p:cNvSpPr txBox="1"/>
          <p:nvPr/>
        </p:nvSpPr>
        <p:spPr>
          <a:xfrm>
            <a:off x="3822965" y="3704072"/>
            <a:ext cx="1111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/>
              <a:t>Pago Prov.</a:t>
            </a:r>
            <a:endParaRPr lang="es-AR" i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7B71236-243D-4BA6-91B2-E0FBE8889EB3}"/>
              </a:ext>
            </a:extLst>
          </p:cNvPr>
          <p:cNvSpPr txBox="1"/>
          <p:nvPr/>
        </p:nvSpPr>
        <p:spPr>
          <a:xfrm>
            <a:off x="4620323" y="3329223"/>
            <a:ext cx="421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Ciclo de caja - $? – D?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30F8E48-D5C7-4DD9-8E7C-D5D75E1112D6}"/>
              </a:ext>
            </a:extLst>
          </p:cNvPr>
          <p:cNvCxnSpPr>
            <a:cxnSpLocks/>
          </p:cNvCxnSpPr>
          <p:nvPr/>
        </p:nvCxnSpPr>
        <p:spPr>
          <a:xfrm>
            <a:off x="9122009" y="1814532"/>
            <a:ext cx="0" cy="1786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0FBAE49-AB68-49CE-A41C-98FE23222C2B}"/>
              </a:ext>
            </a:extLst>
          </p:cNvPr>
          <p:cNvSpPr txBox="1"/>
          <p:nvPr/>
        </p:nvSpPr>
        <p:spPr>
          <a:xfrm>
            <a:off x="8421667" y="3689799"/>
            <a:ext cx="1457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/>
              <a:t>Cobro cliente</a:t>
            </a:r>
            <a:endParaRPr lang="es-AR" i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62C7F1B-AC30-42B9-AAE9-1055CD8F73AE}"/>
              </a:ext>
            </a:extLst>
          </p:cNvPr>
          <p:cNvSpPr txBox="1"/>
          <p:nvPr/>
        </p:nvSpPr>
        <p:spPr>
          <a:xfrm>
            <a:off x="0" y="4788816"/>
            <a:ext cx="512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Aplazar pagos.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Cobrar más rápido.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Tomo deuda? O financio con $$ Propios??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400B6D7-1D67-4613-9E1F-ED866F568C3C}"/>
              </a:ext>
            </a:extLst>
          </p:cNvPr>
          <p:cNvSpPr txBox="1"/>
          <p:nvPr/>
        </p:nvSpPr>
        <p:spPr>
          <a:xfrm>
            <a:off x="5540737" y="4626445"/>
            <a:ext cx="6806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genero &gt; Costo de deuda – (ROA&gt;Kd)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Refinanciar pasivos caros por baratos – (Kd&gt; Nueva deuda)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Refinanciar plazos de pasivos, “patear” deuda.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Diferenciar deuda de Corto Plazo </a:t>
            </a:r>
            <a:r>
              <a:rPr lang="es-A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 Largo Plazo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12C736-5D73-42A1-ABFA-7109E2828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B105856-61B7-460D-ADE4-9E20CE107F8D}"/>
              </a:ext>
            </a:extLst>
          </p:cNvPr>
          <p:cNvSpPr/>
          <p:nvPr/>
        </p:nvSpPr>
        <p:spPr>
          <a:xfrm>
            <a:off x="4854804" y="4875091"/>
            <a:ext cx="685933" cy="66880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58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7" grpId="0"/>
      <p:bldP spid="24" grpId="0"/>
      <p:bldP spid="26" grpId="0"/>
      <p:bldP spid="28" grpId="0"/>
      <p:bldP spid="32" grpId="0"/>
      <p:bldP spid="34" grpId="0"/>
      <p:bldP spid="38" grpId="0"/>
      <p:bldP spid="40" grpId="0"/>
      <p:bldP spid="44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CB016D-0F80-40F4-9B99-6A2BAF760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3F712D-B6E7-4612-84A2-E1BFBBDC19EB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466C03D9-4EA9-472E-A2EA-2076777AFE1D}"/>
              </a:ext>
            </a:extLst>
          </p:cNvPr>
          <p:cNvSpPr/>
          <p:nvPr/>
        </p:nvSpPr>
        <p:spPr>
          <a:xfrm>
            <a:off x="1810530" y="2473087"/>
            <a:ext cx="2553014" cy="914180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MAV y Bancos</a:t>
            </a:r>
          </a:p>
          <a:p>
            <a:pPr algn="ctr"/>
            <a:r>
              <a:rPr lang="es-AR" dirty="0"/>
              <a:t>COMPLEMENTOS</a:t>
            </a:r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7F0B574F-90B7-48E2-9F9C-00368B4CE7A1}"/>
              </a:ext>
            </a:extLst>
          </p:cNvPr>
          <p:cNvSpPr/>
          <p:nvPr/>
        </p:nvSpPr>
        <p:spPr>
          <a:xfrm>
            <a:off x="1843698" y="3581936"/>
            <a:ext cx="2132156" cy="1084460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Adelántate! No esperes necesitar financiamiento!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7133E636-2FF4-49E0-BB52-26817C518BAC}"/>
              </a:ext>
            </a:extLst>
          </p:cNvPr>
          <p:cNvSpPr/>
          <p:nvPr/>
        </p:nvSpPr>
        <p:spPr>
          <a:xfrm>
            <a:off x="1827388" y="4827513"/>
            <a:ext cx="1971774" cy="923330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Aprovechá oportunidades del Mercado</a:t>
            </a:r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16246FD2-3C73-4A41-A431-EA09587E2C5F}"/>
              </a:ext>
            </a:extLst>
          </p:cNvPr>
          <p:cNvSpPr/>
          <p:nvPr/>
        </p:nvSpPr>
        <p:spPr>
          <a:xfrm>
            <a:off x="1612304" y="1725105"/>
            <a:ext cx="618866" cy="414779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38A675-2976-4A32-8EC1-E38F7E18C2FA}"/>
              </a:ext>
            </a:extLst>
          </p:cNvPr>
          <p:cNvSpPr txBox="1"/>
          <p:nvPr/>
        </p:nvSpPr>
        <p:spPr>
          <a:xfrm>
            <a:off x="0" y="3120272"/>
            <a:ext cx="161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MOTIVOS</a:t>
            </a: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0576E245-41D3-44BB-9909-30BDA3784279}"/>
              </a:ext>
            </a:extLst>
          </p:cNvPr>
          <p:cNvSpPr/>
          <p:nvPr/>
        </p:nvSpPr>
        <p:spPr>
          <a:xfrm>
            <a:off x="9782088" y="1725105"/>
            <a:ext cx="618866" cy="414779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B6C0AB-C1CA-45BC-BA47-B8753E258C5E}"/>
              </a:ext>
            </a:extLst>
          </p:cNvPr>
          <p:cNvSpPr txBox="1"/>
          <p:nvPr/>
        </p:nvSpPr>
        <p:spPr>
          <a:xfrm>
            <a:off x="8362690" y="3120272"/>
            <a:ext cx="141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SUJETOS</a:t>
            </a:r>
          </a:p>
        </p:txBody>
      </p:sp>
      <p:sp>
        <p:nvSpPr>
          <p:cNvPr id="14" name="Bocadillo: rectángulo con esquinas redondeadas 13">
            <a:extLst>
              <a:ext uri="{FF2B5EF4-FFF2-40B4-BE49-F238E27FC236}">
                <a16:creationId xmlns:a16="http://schemas.microsoft.com/office/drawing/2014/main" id="{C7A7A1BD-9BA3-4653-A1BE-39558AD6C875}"/>
              </a:ext>
            </a:extLst>
          </p:cNvPr>
          <p:cNvSpPr/>
          <p:nvPr/>
        </p:nvSpPr>
        <p:spPr>
          <a:xfrm>
            <a:off x="10400954" y="1989055"/>
            <a:ext cx="1612304" cy="848413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PYMES</a:t>
            </a:r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7BB5873D-CB4E-45DD-9C06-F5697975D508}"/>
              </a:ext>
            </a:extLst>
          </p:cNvPr>
          <p:cNvSpPr/>
          <p:nvPr/>
        </p:nvSpPr>
        <p:spPr>
          <a:xfrm>
            <a:off x="10443894" y="3172120"/>
            <a:ext cx="1612304" cy="848413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NO PYMES</a:t>
            </a:r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EB61D30F-125D-4F2B-ADCF-2607C172134C}"/>
              </a:ext>
            </a:extLst>
          </p:cNvPr>
          <p:cNvSpPr/>
          <p:nvPr/>
        </p:nvSpPr>
        <p:spPr>
          <a:xfrm>
            <a:off x="10443894" y="4375652"/>
            <a:ext cx="1612304" cy="848413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PERSONAS HUMANAS</a:t>
            </a: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17FD0B6D-7AED-4540-9891-2620697A89AD}"/>
              </a:ext>
            </a:extLst>
          </p:cNvPr>
          <p:cNvSpPr/>
          <p:nvPr/>
        </p:nvSpPr>
        <p:spPr>
          <a:xfrm>
            <a:off x="5595190" y="1725105"/>
            <a:ext cx="618866" cy="414779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CCCEC5E-564C-4640-A72F-A1368BE45870}"/>
              </a:ext>
            </a:extLst>
          </p:cNvPr>
          <p:cNvSpPr txBox="1"/>
          <p:nvPr/>
        </p:nvSpPr>
        <p:spPr>
          <a:xfrm>
            <a:off x="4598785" y="3120271"/>
            <a:ext cx="108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PROD.</a:t>
            </a:r>
          </a:p>
        </p:txBody>
      </p:sp>
      <p:sp>
        <p:nvSpPr>
          <p:cNvPr id="19" name="Bocadillo: rectángulo con esquinas redondeadas 18">
            <a:extLst>
              <a:ext uri="{FF2B5EF4-FFF2-40B4-BE49-F238E27FC236}">
                <a16:creationId xmlns:a16="http://schemas.microsoft.com/office/drawing/2014/main" id="{9192CC03-1C77-40B4-8AE0-435B2F6EF211}"/>
              </a:ext>
            </a:extLst>
          </p:cNvPr>
          <p:cNvSpPr/>
          <p:nvPr/>
        </p:nvSpPr>
        <p:spPr>
          <a:xfrm>
            <a:off x="6021149" y="1766995"/>
            <a:ext cx="1189311" cy="545184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CPDs</a:t>
            </a:r>
          </a:p>
        </p:txBody>
      </p:sp>
      <p:sp>
        <p:nvSpPr>
          <p:cNvPr id="20" name="Bocadillo: rectángulo con esquinas redondeadas 19">
            <a:extLst>
              <a:ext uri="{FF2B5EF4-FFF2-40B4-BE49-F238E27FC236}">
                <a16:creationId xmlns:a16="http://schemas.microsoft.com/office/drawing/2014/main" id="{AFF1FD3D-1527-4B52-B37E-546D1F1CF8A2}"/>
              </a:ext>
            </a:extLst>
          </p:cNvPr>
          <p:cNvSpPr/>
          <p:nvPr/>
        </p:nvSpPr>
        <p:spPr>
          <a:xfrm>
            <a:off x="6021149" y="2413261"/>
            <a:ext cx="1189311" cy="545184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Echeqs</a:t>
            </a:r>
          </a:p>
        </p:txBody>
      </p:sp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id="{4278F9D0-17DD-47C3-A017-ECF0C4C4E1FE}"/>
              </a:ext>
            </a:extLst>
          </p:cNvPr>
          <p:cNvSpPr/>
          <p:nvPr/>
        </p:nvSpPr>
        <p:spPr>
          <a:xfrm>
            <a:off x="6021148" y="3114675"/>
            <a:ext cx="1189311" cy="545184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Pagarés</a:t>
            </a:r>
          </a:p>
        </p:txBody>
      </p:sp>
      <p:sp>
        <p:nvSpPr>
          <p:cNvPr id="22" name="Bocadillo: rectángulo con esquinas redondeadas 21">
            <a:extLst>
              <a:ext uri="{FF2B5EF4-FFF2-40B4-BE49-F238E27FC236}">
                <a16:creationId xmlns:a16="http://schemas.microsoft.com/office/drawing/2014/main" id="{3BA24BA5-2394-47E1-A357-C104F3B40045}"/>
              </a:ext>
            </a:extLst>
          </p:cNvPr>
          <p:cNvSpPr/>
          <p:nvPr/>
        </p:nvSpPr>
        <p:spPr>
          <a:xfrm>
            <a:off x="6021148" y="3816089"/>
            <a:ext cx="1189311" cy="545184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FCEs</a:t>
            </a:r>
          </a:p>
        </p:txBody>
      </p:sp>
      <p:sp>
        <p:nvSpPr>
          <p:cNvPr id="23" name="Bocadillo: rectángulo con esquinas redondeadas 22">
            <a:extLst>
              <a:ext uri="{FF2B5EF4-FFF2-40B4-BE49-F238E27FC236}">
                <a16:creationId xmlns:a16="http://schemas.microsoft.com/office/drawing/2014/main" id="{62BA9196-214B-4FF8-8884-F31596746841}"/>
              </a:ext>
            </a:extLst>
          </p:cNvPr>
          <p:cNvSpPr/>
          <p:nvPr/>
        </p:nvSpPr>
        <p:spPr>
          <a:xfrm>
            <a:off x="6031481" y="4504245"/>
            <a:ext cx="1189311" cy="545184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ON’s</a:t>
            </a:r>
          </a:p>
        </p:txBody>
      </p:sp>
      <p:sp>
        <p:nvSpPr>
          <p:cNvPr id="24" name="Bocadillo: rectángulo con esquinas redondeadas 23">
            <a:extLst>
              <a:ext uri="{FF2B5EF4-FFF2-40B4-BE49-F238E27FC236}">
                <a16:creationId xmlns:a16="http://schemas.microsoft.com/office/drawing/2014/main" id="{F915E57F-5500-4187-9C5B-F3E0F131C887}"/>
              </a:ext>
            </a:extLst>
          </p:cNvPr>
          <p:cNvSpPr/>
          <p:nvPr/>
        </p:nvSpPr>
        <p:spPr>
          <a:xfrm>
            <a:off x="6031481" y="5205659"/>
            <a:ext cx="1189311" cy="545184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F.F</a:t>
            </a:r>
          </a:p>
        </p:txBody>
      </p:sp>
      <p:sp>
        <p:nvSpPr>
          <p:cNvPr id="25" name="Cerrar corchete 24">
            <a:extLst>
              <a:ext uri="{FF2B5EF4-FFF2-40B4-BE49-F238E27FC236}">
                <a16:creationId xmlns:a16="http://schemas.microsoft.com/office/drawing/2014/main" id="{05A6F1C1-0400-462A-9640-D2D417FEAF3C}"/>
              </a:ext>
            </a:extLst>
          </p:cNvPr>
          <p:cNvSpPr/>
          <p:nvPr/>
        </p:nvSpPr>
        <p:spPr>
          <a:xfrm>
            <a:off x="7220792" y="1725105"/>
            <a:ext cx="98004" cy="2650547"/>
          </a:xfrm>
          <a:prstGeom prst="rightBracket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9296C46-A2FE-4220-BE39-4B72C331A8E4}"/>
              </a:ext>
            </a:extLst>
          </p:cNvPr>
          <p:cNvSpPr txBox="1"/>
          <p:nvPr/>
        </p:nvSpPr>
        <p:spPr>
          <a:xfrm>
            <a:off x="7361736" y="2868172"/>
            <a:ext cx="141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Corto Plazo</a:t>
            </a:r>
          </a:p>
        </p:txBody>
      </p:sp>
      <p:sp>
        <p:nvSpPr>
          <p:cNvPr id="27" name="Cerrar corchete 26">
            <a:extLst>
              <a:ext uri="{FF2B5EF4-FFF2-40B4-BE49-F238E27FC236}">
                <a16:creationId xmlns:a16="http://schemas.microsoft.com/office/drawing/2014/main" id="{7880ED6E-FC0E-4596-8DF4-A24269991D8D}"/>
              </a:ext>
            </a:extLst>
          </p:cNvPr>
          <p:cNvSpPr/>
          <p:nvPr/>
        </p:nvSpPr>
        <p:spPr>
          <a:xfrm>
            <a:off x="7244280" y="4504245"/>
            <a:ext cx="98004" cy="1246598"/>
          </a:xfrm>
          <a:prstGeom prst="rightBracket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DF11DFB-4530-4A9F-A416-E01EB984A37B}"/>
              </a:ext>
            </a:extLst>
          </p:cNvPr>
          <p:cNvSpPr txBox="1"/>
          <p:nvPr/>
        </p:nvSpPr>
        <p:spPr>
          <a:xfrm>
            <a:off x="7379206" y="4911896"/>
            <a:ext cx="141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Largo Plazo</a:t>
            </a:r>
          </a:p>
        </p:txBody>
      </p:sp>
      <p:sp>
        <p:nvSpPr>
          <p:cNvPr id="29" name="Bocadillo: rectángulo con esquinas redondeadas 28">
            <a:extLst>
              <a:ext uri="{FF2B5EF4-FFF2-40B4-BE49-F238E27FC236}">
                <a16:creationId xmlns:a16="http://schemas.microsoft.com/office/drawing/2014/main" id="{C81BC367-35C0-4FA0-881D-A161B8F4356E}"/>
              </a:ext>
            </a:extLst>
          </p:cNvPr>
          <p:cNvSpPr/>
          <p:nvPr/>
        </p:nvSpPr>
        <p:spPr>
          <a:xfrm>
            <a:off x="1843698" y="1811602"/>
            <a:ext cx="2519846" cy="461665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FINANCIAMIENTO</a:t>
            </a:r>
          </a:p>
        </p:txBody>
      </p:sp>
    </p:spTree>
    <p:extLst>
      <p:ext uri="{BB962C8B-B14F-4D97-AF65-F5344CB8AC3E}">
        <p14:creationId xmlns:p14="http://schemas.microsoft.com/office/powerpoint/2010/main" val="26837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124E03A-A33B-4DB1-878E-4AFE6E13B712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210B2A-A09D-4C10-A9B1-7001281B6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A5F58D8-6088-48CE-9E4B-C34A92AE44AE}"/>
              </a:ext>
            </a:extLst>
          </p:cNvPr>
          <p:cNvSpPr/>
          <p:nvPr/>
        </p:nvSpPr>
        <p:spPr>
          <a:xfrm>
            <a:off x="763721" y="4941431"/>
            <a:ext cx="1337449" cy="1171533"/>
          </a:xfrm>
          <a:prstGeom prst="ellipse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Cadena de Valor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0D0E09B-A629-495A-A2C3-4FE3378C2457}"/>
              </a:ext>
            </a:extLst>
          </p:cNvPr>
          <p:cNvSpPr/>
          <p:nvPr/>
        </p:nvSpPr>
        <p:spPr>
          <a:xfrm>
            <a:off x="763719" y="3035678"/>
            <a:ext cx="1337449" cy="117153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</a:t>
            </a:r>
          </a:p>
          <a:p>
            <a:pPr algn="ctr"/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tizado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66D7320-3C08-4AF7-ABF3-1142E5D38ACB}"/>
              </a:ext>
            </a:extLst>
          </p:cNvPr>
          <p:cNvSpPr/>
          <p:nvPr/>
        </p:nvSpPr>
        <p:spPr>
          <a:xfrm>
            <a:off x="763719" y="1129926"/>
            <a:ext cx="1337449" cy="1171533"/>
          </a:xfrm>
          <a:prstGeom prst="ellips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Avalado</a:t>
            </a:r>
          </a:p>
        </p:txBody>
      </p:sp>
      <p:sp>
        <p:nvSpPr>
          <p:cNvPr id="14" name="Flecha: a la izquierda y derecha 13">
            <a:extLst>
              <a:ext uri="{FF2B5EF4-FFF2-40B4-BE49-F238E27FC236}">
                <a16:creationId xmlns:a16="http://schemas.microsoft.com/office/drawing/2014/main" id="{2C30E6CC-4028-4A0E-A9C9-EC18DE51628E}"/>
              </a:ext>
            </a:extLst>
          </p:cNvPr>
          <p:cNvSpPr/>
          <p:nvPr/>
        </p:nvSpPr>
        <p:spPr>
          <a:xfrm>
            <a:off x="2369271" y="1623849"/>
            <a:ext cx="1046374" cy="18368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lecha: a la izquierda y derecha 14">
            <a:extLst>
              <a:ext uri="{FF2B5EF4-FFF2-40B4-BE49-F238E27FC236}">
                <a16:creationId xmlns:a16="http://schemas.microsoft.com/office/drawing/2014/main" id="{2C2D153E-6CBD-4370-8083-82A4848BC00C}"/>
              </a:ext>
            </a:extLst>
          </p:cNvPr>
          <p:cNvSpPr/>
          <p:nvPr/>
        </p:nvSpPr>
        <p:spPr>
          <a:xfrm>
            <a:off x="2369271" y="5435355"/>
            <a:ext cx="1046374" cy="18368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: a la izquierda y derecha 16">
            <a:extLst>
              <a:ext uri="{FF2B5EF4-FFF2-40B4-BE49-F238E27FC236}">
                <a16:creationId xmlns:a16="http://schemas.microsoft.com/office/drawing/2014/main" id="{8481DBE0-D176-4FAC-8FB8-AAB20A53998A}"/>
              </a:ext>
            </a:extLst>
          </p:cNvPr>
          <p:cNvSpPr/>
          <p:nvPr/>
        </p:nvSpPr>
        <p:spPr>
          <a:xfrm>
            <a:off x="2369271" y="3529602"/>
            <a:ext cx="1046374" cy="18368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Diagrama de flujo: proceso alternativo 17">
            <a:extLst>
              <a:ext uri="{FF2B5EF4-FFF2-40B4-BE49-F238E27FC236}">
                <a16:creationId xmlns:a16="http://schemas.microsoft.com/office/drawing/2014/main" id="{42CBF96C-BCFC-4FE9-A80E-3DF00D13C310}"/>
              </a:ext>
            </a:extLst>
          </p:cNvPr>
          <p:cNvSpPr/>
          <p:nvPr/>
        </p:nvSpPr>
        <p:spPr>
          <a:xfrm>
            <a:off x="3683748" y="1338619"/>
            <a:ext cx="2142017" cy="754144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SGRs- Fondos Púb. – Ent. Fcieras</a:t>
            </a:r>
          </a:p>
        </p:txBody>
      </p:sp>
      <p:sp>
        <p:nvSpPr>
          <p:cNvPr id="20" name="Diagrama de flujo: proceso alternativo 19">
            <a:extLst>
              <a:ext uri="{FF2B5EF4-FFF2-40B4-BE49-F238E27FC236}">
                <a16:creationId xmlns:a16="http://schemas.microsoft.com/office/drawing/2014/main" id="{C1AEBCE3-AC31-4BEB-BA5C-D25F6CFC3BCD}"/>
              </a:ext>
            </a:extLst>
          </p:cNvPr>
          <p:cNvSpPr/>
          <p:nvPr/>
        </p:nvSpPr>
        <p:spPr>
          <a:xfrm>
            <a:off x="3683748" y="3244372"/>
            <a:ext cx="2142017" cy="754144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Títulos valores – Aval SGR/Banc.</a:t>
            </a:r>
          </a:p>
        </p:txBody>
      </p:sp>
      <p:sp>
        <p:nvSpPr>
          <p:cNvPr id="22" name="Diagrama de flujo: proceso alternativo 21">
            <a:extLst>
              <a:ext uri="{FF2B5EF4-FFF2-40B4-BE49-F238E27FC236}">
                <a16:creationId xmlns:a16="http://schemas.microsoft.com/office/drawing/2014/main" id="{CC1E7CF8-8276-4576-9DC5-882198AF007E}"/>
              </a:ext>
            </a:extLst>
          </p:cNvPr>
          <p:cNvSpPr/>
          <p:nvPr/>
        </p:nvSpPr>
        <p:spPr>
          <a:xfrm>
            <a:off x="3683748" y="5150125"/>
            <a:ext cx="2142017" cy="754144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Librador/</a:t>
            </a:r>
          </a:p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Endosantes</a:t>
            </a:r>
          </a:p>
        </p:txBody>
      </p:sp>
      <p:sp>
        <p:nvSpPr>
          <p:cNvPr id="23" name="Flecha: a la izquierda y derecha 22">
            <a:extLst>
              <a:ext uri="{FF2B5EF4-FFF2-40B4-BE49-F238E27FC236}">
                <a16:creationId xmlns:a16="http://schemas.microsoft.com/office/drawing/2014/main" id="{13A1A9AE-B99F-4CCC-8D0A-57CC30269CB6}"/>
              </a:ext>
            </a:extLst>
          </p:cNvPr>
          <p:cNvSpPr/>
          <p:nvPr/>
        </p:nvSpPr>
        <p:spPr>
          <a:xfrm>
            <a:off x="5990735" y="1623849"/>
            <a:ext cx="1046374" cy="18368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Flecha: a la izquierda y derecha 23">
            <a:extLst>
              <a:ext uri="{FF2B5EF4-FFF2-40B4-BE49-F238E27FC236}">
                <a16:creationId xmlns:a16="http://schemas.microsoft.com/office/drawing/2014/main" id="{F2D34B29-4AAB-470B-9816-551434BCAE9F}"/>
              </a:ext>
            </a:extLst>
          </p:cNvPr>
          <p:cNvSpPr/>
          <p:nvPr/>
        </p:nvSpPr>
        <p:spPr>
          <a:xfrm>
            <a:off x="5990735" y="5435355"/>
            <a:ext cx="1046374" cy="18368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Flecha: a la izquierda y derecha 24">
            <a:extLst>
              <a:ext uri="{FF2B5EF4-FFF2-40B4-BE49-F238E27FC236}">
                <a16:creationId xmlns:a16="http://schemas.microsoft.com/office/drawing/2014/main" id="{3FBBC2F1-F8A7-4B81-9DC1-FCC16A8392FE}"/>
              </a:ext>
            </a:extLst>
          </p:cNvPr>
          <p:cNvSpPr/>
          <p:nvPr/>
        </p:nvSpPr>
        <p:spPr>
          <a:xfrm>
            <a:off x="5990735" y="3529602"/>
            <a:ext cx="1046374" cy="18368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Diagrama de flujo: proceso alternativo 26">
            <a:extLst>
              <a:ext uri="{FF2B5EF4-FFF2-40B4-BE49-F238E27FC236}">
                <a16:creationId xmlns:a16="http://schemas.microsoft.com/office/drawing/2014/main" id="{DD8B51E6-5E14-4397-B716-96937C8ECD97}"/>
              </a:ext>
            </a:extLst>
          </p:cNvPr>
          <p:cNvSpPr/>
          <p:nvPr/>
        </p:nvSpPr>
        <p:spPr>
          <a:xfrm>
            <a:off x="7202079" y="1478801"/>
            <a:ext cx="1337449" cy="473779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PYMES</a:t>
            </a:r>
          </a:p>
        </p:txBody>
      </p:sp>
      <p:sp>
        <p:nvSpPr>
          <p:cNvPr id="29" name="Diagrama de flujo: proceso alternativo 28">
            <a:extLst>
              <a:ext uri="{FF2B5EF4-FFF2-40B4-BE49-F238E27FC236}">
                <a16:creationId xmlns:a16="http://schemas.microsoft.com/office/drawing/2014/main" id="{FDCB607D-059A-4EF4-A050-6F19C7DF4077}"/>
              </a:ext>
            </a:extLst>
          </p:cNvPr>
          <p:cNvSpPr/>
          <p:nvPr/>
        </p:nvSpPr>
        <p:spPr>
          <a:xfrm>
            <a:off x="7202079" y="3177044"/>
            <a:ext cx="2142017" cy="754144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Empresas/Pers. Físicas y Jurídicas</a:t>
            </a:r>
          </a:p>
        </p:txBody>
      </p:sp>
      <p:sp>
        <p:nvSpPr>
          <p:cNvPr id="31" name="Diagrama de flujo: proceso alternativo 30">
            <a:extLst>
              <a:ext uri="{FF2B5EF4-FFF2-40B4-BE49-F238E27FC236}">
                <a16:creationId xmlns:a16="http://schemas.microsoft.com/office/drawing/2014/main" id="{07F94FBF-FB1B-4A28-8193-A3BE6B20F5EF}"/>
              </a:ext>
            </a:extLst>
          </p:cNvPr>
          <p:cNvSpPr/>
          <p:nvPr/>
        </p:nvSpPr>
        <p:spPr>
          <a:xfrm>
            <a:off x="7202079" y="5058283"/>
            <a:ext cx="2142017" cy="754144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Empresas/Pers. Físicas y Jurídicas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Corchetes 38">
            <a:extLst>
              <a:ext uri="{FF2B5EF4-FFF2-40B4-BE49-F238E27FC236}">
                <a16:creationId xmlns:a16="http://schemas.microsoft.com/office/drawing/2014/main" id="{510C92C8-D060-4857-824B-C96AE81E531B}"/>
              </a:ext>
            </a:extLst>
          </p:cNvPr>
          <p:cNvSpPr/>
          <p:nvPr/>
        </p:nvSpPr>
        <p:spPr>
          <a:xfrm>
            <a:off x="9509066" y="1338619"/>
            <a:ext cx="2628954" cy="259256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01DCADA-1CFF-4785-A247-750851FE32CD}"/>
              </a:ext>
            </a:extLst>
          </p:cNvPr>
          <p:cNvSpPr txBox="1"/>
          <p:nvPr/>
        </p:nvSpPr>
        <p:spPr>
          <a:xfrm>
            <a:off x="9727676" y="2034738"/>
            <a:ext cx="225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Cheques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Echeqs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Pagarés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Pagarés digital</a:t>
            </a:r>
          </a:p>
        </p:txBody>
      </p:sp>
      <p:sp>
        <p:nvSpPr>
          <p:cNvPr id="42" name="Corchetes 41">
            <a:extLst>
              <a:ext uri="{FF2B5EF4-FFF2-40B4-BE49-F238E27FC236}">
                <a16:creationId xmlns:a16="http://schemas.microsoft.com/office/drawing/2014/main" id="{205C229A-03AF-4921-8C45-078EACDE903C}"/>
              </a:ext>
            </a:extLst>
          </p:cNvPr>
          <p:cNvSpPr/>
          <p:nvPr/>
        </p:nvSpPr>
        <p:spPr>
          <a:xfrm>
            <a:off x="9540095" y="4850036"/>
            <a:ext cx="2628954" cy="117153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DDF9B34-89F8-470C-A47B-AEA21DCD5EA4}"/>
              </a:ext>
            </a:extLst>
          </p:cNvPr>
          <p:cNvSpPr txBox="1"/>
          <p:nvPr/>
        </p:nvSpPr>
        <p:spPr>
          <a:xfrm>
            <a:off x="9727676" y="5166096"/>
            <a:ext cx="254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Factura de crédito electrónica</a:t>
            </a:r>
          </a:p>
        </p:txBody>
      </p:sp>
      <p:sp>
        <p:nvSpPr>
          <p:cNvPr id="45" name="Flecha: a la izquierda y derecha 44">
            <a:extLst>
              <a:ext uri="{FF2B5EF4-FFF2-40B4-BE49-F238E27FC236}">
                <a16:creationId xmlns:a16="http://schemas.microsoft.com/office/drawing/2014/main" id="{FA01FDF9-2FB1-44A9-9DD2-ED583E87E465}"/>
              </a:ext>
            </a:extLst>
          </p:cNvPr>
          <p:cNvSpPr/>
          <p:nvPr/>
        </p:nvSpPr>
        <p:spPr>
          <a:xfrm rot="5400000">
            <a:off x="9996013" y="4082874"/>
            <a:ext cx="1533432" cy="18368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Signo más 45">
            <a:extLst>
              <a:ext uri="{FF2B5EF4-FFF2-40B4-BE49-F238E27FC236}">
                <a16:creationId xmlns:a16="http://schemas.microsoft.com/office/drawing/2014/main" id="{FB70929F-B44F-43FB-B56A-13EC12374672}"/>
              </a:ext>
            </a:extLst>
          </p:cNvPr>
          <p:cNvSpPr/>
          <p:nvPr/>
        </p:nvSpPr>
        <p:spPr>
          <a:xfrm>
            <a:off x="10854570" y="4057810"/>
            <a:ext cx="348792" cy="298801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96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9" grpId="0" animBg="1"/>
      <p:bldP spid="40" grpId="0"/>
      <p:bldP spid="42" grpId="0" animBg="1"/>
      <p:bldP spid="44" grpId="0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846E40F-87E7-42A9-AB6B-03DC9334A599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2A56A8-B837-4D27-98A8-B936B3A9055D}"/>
              </a:ext>
            </a:extLst>
          </p:cNvPr>
          <p:cNvSpPr txBox="1"/>
          <p:nvPr/>
        </p:nvSpPr>
        <p:spPr>
          <a:xfrm>
            <a:off x="118994" y="1116950"/>
            <a:ext cx="642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Digitalización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CCAAEBA-F0B3-4143-91CF-DD5CDC064A05}"/>
              </a:ext>
            </a:extLst>
          </p:cNvPr>
          <p:cNvSpPr/>
          <p:nvPr/>
        </p:nvSpPr>
        <p:spPr>
          <a:xfrm>
            <a:off x="3097505" y="1500006"/>
            <a:ext cx="1337449" cy="117153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PYME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183D160-778F-4492-A416-B9BD8A8A9CA0}"/>
              </a:ext>
            </a:extLst>
          </p:cNvPr>
          <p:cNvSpPr/>
          <p:nvPr/>
        </p:nvSpPr>
        <p:spPr>
          <a:xfrm>
            <a:off x="3097502" y="4998470"/>
            <a:ext cx="1337449" cy="1171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MAV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B357FD6-D2DF-4E18-9134-DD6F1CBB191D}"/>
              </a:ext>
            </a:extLst>
          </p:cNvPr>
          <p:cNvSpPr/>
          <p:nvPr/>
        </p:nvSpPr>
        <p:spPr>
          <a:xfrm>
            <a:off x="488415" y="3215859"/>
            <a:ext cx="1337449" cy="1171533"/>
          </a:xfrm>
          <a:prstGeom prst="ellipse">
            <a:avLst/>
          </a:prstGeom>
          <a:solidFill>
            <a:srgbClr val="7030A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Agentes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717E298-8375-4D7F-B733-AEA2AFA6CE37}"/>
              </a:ext>
            </a:extLst>
          </p:cNvPr>
          <p:cNvSpPr/>
          <p:nvPr/>
        </p:nvSpPr>
        <p:spPr>
          <a:xfrm>
            <a:off x="5706599" y="3215858"/>
            <a:ext cx="1337449" cy="1171533"/>
          </a:xfrm>
          <a:prstGeom prst="ellips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SGRs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551773C-FF39-4401-9A39-EF5E57421D21}"/>
              </a:ext>
            </a:extLst>
          </p:cNvPr>
          <p:cNvSpPr/>
          <p:nvPr/>
        </p:nvSpPr>
        <p:spPr>
          <a:xfrm>
            <a:off x="3097507" y="3215859"/>
            <a:ext cx="1337449" cy="1171533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CVSA</a:t>
            </a:r>
          </a:p>
        </p:txBody>
      </p:sp>
      <p:sp>
        <p:nvSpPr>
          <p:cNvPr id="18" name="Flecha: a la izquierda y derecha 17">
            <a:extLst>
              <a:ext uri="{FF2B5EF4-FFF2-40B4-BE49-F238E27FC236}">
                <a16:creationId xmlns:a16="http://schemas.microsoft.com/office/drawing/2014/main" id="{1BB6ADC1-BDD0-4E45-89E2-B5CAA9DCCD39}"/>
              </a:ext>
            </a:extLst>
          </p:cNvPr>
          <p:cNvSpPr/>
          <p:nvPr/>
        </p:nvSpPr>
        <p:spPr>
          <a:xfrm>
            <a:off x="1885182" y="3689813"/>
            <a:ext cx="1153006" cy="223621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lecha: a la izquierda y derecha 19">
            <a:extLst>
              <a:ext uri="{FF2B5EF4-FFF2-40B4-BE49-F238E27FC236}">
                <a16:creationId xmlns:a16="http://schemas.microsoft.com/office/drawing/2014/main" id="{5939FC57-239E-4AEB-82CF-D7175D6FD3D4}"/>
              </a:ext>
            </a:extLst>
          </p:cNvPr>
          <p:cNvSpPr/>
          <p:nvPr/>
        </p:nvSpPr>
        <p:spPr>
          <a:xfrm>
            <a:off x="4494274" y="3677462"/>
            <a:ext cx="1153006" cy="223621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Flecha: a la izquierda y derecha 21">
            <a:extLst>
              <a:ext uri="{FF2B5EF4-FFF2-40B4-BE49-F238E27FC236}">
                <a16:creationId xmlns:a16="http://schemas.microsoft.com/office/drawing/2014/main" id="{5354D7E9-D312-4680-BB5C-236A6D174665}"/>
              </a:ext>
            </a:extLst>
          </p:cNvPr>
          <p:cNvSpPr/>
          <p:nvPr/>
        </p:nvSpPr>
        <p:spPr>
          <a:xfrm rot="5400000">
            <a:off x="3550168" y="2840452"/>
            <a:ext cx="432121" cy="18651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Flecha: a la izquierda y derecha 23">
            <a:extLst>
              <a:ext uri="{FF2B5EF4-FFF2-40B4-BE49-F238E27FC236}">
                <a16:creationId xmlns:a16="http://schemas.microsoft.com/office/drawing/2014/main" id="{56327C37-2047-45E2-B2D2-8FFDA589B41E}"/>
              </a:ext>
            </a:extLst>
          </p:cNvPr>
          <p:cNvSpPr/>
          <p:nvPr/>
        </p:nvSpPr>
        <p:spPr>
          <a:xfrm rot="5400000">
            <a:off x="3550167" y="4599674"/>
            <a:ext cx="432121" cy="18651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70815BF-18A8-4B69-9BF7-2A3985272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70" y="3327397"/>
            <a:ext cx="356430" cy="35006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3E1106F-1673-4268-A523-208C77E8F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880" y="2761017"/>
            <a:ext cx="356430" cy="35006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571D359-9A68-429E-A48C-AFB943E8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84" y="3342849"/>
            <a:ext cx="356430" cy="35006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76A1085-5890-4EE6-9020-A52B79EB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144" y="5508805"/>
            <a:ext cx="785373" cy="59031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87054C81-047C-4720-8760-E11BA570E9A0}"/>
              </a:ext>
            </a:extLst>
          </p:cNvPr>
          <p:cNvSpPr txBox="1"/>
          <p:nvPr/>
        </p:nvSpPr>
        <p:spPr>
          <a:xfrm>
            <a:off x="7909089" y="5474254"/>
            <a:ext cx="395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¿Cómo emitir un Echeq en 15’ para su negociación en el MAV?</a:t>
            </a:r>
          </a:p>
        </p:txBody>
      </p:sp>
      <p:sp>
        <p:nvSpPr>
          <p:cNvPr id="33" name="Flecha: curvada hacia abajo 32">
            <a:extLst>
              <a:ext uri="{FF2B5EF4-FFF2-40B4-BE49-F238E27FC236}">
                <a16:creationId xmlns:a16="http://schemas.microsoft.com/office/drawing/2014/main" id="{D5CEFC3C-89E3-4C86-9B5F-51521BB9F146}"/>
              </a:ext>
            </a:extLst>
          </p:cNvPr>
          <p:cNvSpPr/>
          <p:nvPr/>
        </p:nvSpPr>
        <p:spPr>
          <a:xfrm rot="13397000">
            <a:off x="1038941" y="4812515"/>
            <a:ext cx="2040054" cy="524644"/>
          </a:xfrm>
          <a:prstGeom prst="curvedDownArrow">
            <a:avLst>
              <a:gd name="adj1" fmla="val 39311"/>
              <a:gd name="adj2" fmla="val 94796"/>
              <a:gd name="adj3" fmla="val 369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5B2AFEA7-477F-45EF-B87F-6E4C7B155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968" y="4908992"/>
            <a:ext cx="353319" cy="315846"/>
          </a:xfrm>
          <a:prstGeom prst="rect">
            <a:avLst/>
          </a:prstGeom>
        </p:spPr>
      </p:pic>
      <p:sp>
        <p:nvSpPr>
          <p:cNvPr id="38" name="Flecha: curvada hacia abajo 37">
            <a:extLst>
              <a:ext uri="{FF2B5EF4-FFF2-40B4-BE49-F238E27FC236}">
                <a16:creationId xmlns:a16="http://schemas.microsoft.com/office/drawing/2014/main" id="{C6E5324C-54FF-423C-B2E5-4D7DAB87B420}"/>
              </a:ext>
            </a:extLst>
          </p:cNvPr>
          <p:cNvSpPr/>
          <p:nvPr/>
        </p:nvSpPr>
        <p:spPr>
          <a:xfrm rot="19341399">
            <a:off x="1197792" y="2222821"/>
            <a:ext cx="2040054" cy="524644"/>
          </a:xfrm>
          <a:prstGeom prst="curvedDownArrow">
            <a:avLst>
              <a:gd name="adj1" fmla="val 39311"/>
              <a:gd name="adj2" fmla="val 94796"/>
              <a:gd name="adj3" fmla="val 369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C11A589A-4D74-4887-9C15-9FA469E52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063" y="2419277"/>
            <a:ext cx="353319" cy="315846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47B7DCC8-6EE9-4A42-81FC-6D5BB8C68250}"/>
              </a:ext>
            </a:extLst>
          </p:cNvPr>
          <p:cNvSpPr txBox="1"/>
          <p:nvPr/>
        </p:nvSpPr>
        <p:spPr>
          <a:xfrm>
            <a:off x="7237412" y="1826331"/>
            <a:ext cx="495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sz="2000" dirty="0"/>
              <a:t>Echeqs.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/>
              <a:t>Pagarés digitales USD/ARS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337584D-6368-4FF9-972A-012F96EB7185}"/>
              </a:ext>
            </a:extLst>
          </p:cNvPr>
          <p:cNvSpPr txBox="1"/>
          <p:nvPr/>
        </p:nvSpPr>
        <p:spPr>
          <a:xfrm>
            <a:off x="8101550" y="1219844"/>
            <a:ext cx="40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u="sng" dirty="0"/>
              <a:t>Productos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A15A4F-66B0-4CB3-B86D-374BBCB98C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9EE0DCC5-D0DB-4CE0-AF1F-3BDFA7F20F0C}"/>
              </a:ext>
            </a:extLst>
          </p:cNvPr>
          <p:cNvSpPr txBox="1"/>
          <p:nvPr/>
        </p:nvSpPr>
        <p:spPr>
          <a:xfrm>
            <a:off x="7250382" y="3153844"/>
            <a:ext cx="4954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i="1" dirty="0"/>
              <a:t>Reducción de costos.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i="1" dirty="0"/>
              <a:t>98 Endosos.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i="1" dirty="0"/>
              <a:t>Sin horarios!</a:t>
            </a:r>
          </a:p>
        </p:txBody>
      </p:sp>
    </p:spTree>
    <p:extLst>
      <p:ext uri="{BB962C8B-B14F-4D97-AF65-F5344CB8AC3E}">
        <p14:creationId xmlns:p14="http://schemas.microsoft.com/office/powerpoint/2010/main" val="15784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31" grpId="0"/>
      <p:bldP spid="33" grpId="0" animBg="1"/>
      <p:bldP spid="38" grpId="0" animBg="1"/>
      <p:bldP spid="41" grpId="0"/>
      <p:bldP spid="43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00D0862-791A-48B5-A279-D2BF770944AE}"/>
              </a:ext>
            </a:extLst>
          </p:cNvPr>
          <p:cNvSpPr txBox="1"/>
          <p:nvPr/>
        </p:nvSpPr>
        <p:spPr>
          <a:xfrm>
            <a:off x="1" y="371356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Mercado Argentino de Valores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DAA77F-0A09-4948-A989-68052C97FE36}"/>
              </a:ext>
            </a:extLst>
          </p:cNvPr>
          <p:cNvSpPr txBox="1"/>
          <p:nvPr/>
        </p:nvSpPr>
        <p:spPr>
          <a:xfrm>
            <a:off x="0" y="1461960"/>
            <a:ext cx="477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¿SOY </a:t>
            </a:r>
            <a:r>
              <a:rPr lang="es-AR" sz="2800" dirty="0"/>
              <a:t>PYME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C80A93C-244E-4C51-B310-B290C30DF523}"/>
              </a:ext>
            </a:extLst>
          </p:cNvPr>
          <p:cNvSpPr/>
          <p:nvPr/>
        </p:nvSpPr>
        <p:spPr>
          <a:xfrm>
            <a:off x="4890208" y="2756142"/>
            <a:ext cx="1999675" cy="19787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46BA76-73E5-4006-858C-10D7352F6BC1}"/>
              </a:ext>
            </a:extLst>
          </p:cNvPr>
          <p:cNvSpPr txBox="1"/>
          <p:nvPr/>
        </p:nvSpPr>
        <p:spPr>
          <a:xfrm>
            <a:off x="7004116" y="2684863"/>
            <a:ext cx="50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Califícate con al menos 3 SGRs – Seg. Avalado.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EB1705E-A4FD-4AD2-A749-B64F1029407E}"/>
              </a:ext>
            </a:extLst>
          </p:cNvPr>
          <p:cNvSpPr txBox="1"/>
          <p:nvPr/>
        </p:nvSpPr>
        <p:spPr>
          <a:xfrm>
            <a:off x="165310" y="3223167"/>
            <a:ext cx="6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NO!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C97A42-2A3C-4F86-ABD8-2CE332907823}"/>
              </a:ext>
            </a:extLst>
          </p:cNvPr>
          <p:cNvSpPr txBox="1"/>
          <p:nvPr/>
        </p:nvSpPr>
        <p:spPr>
          <a:xfrm>
            <a:off x="5589849" y="2460050"/>
            <a:ext cx="6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SI!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FD82156-CB02-4B7F-B236-A4B2FEF66795}"/>
              </a:ext>
            </a:extLst>
          </p:cNvPr>
          <p:cNvSpPr/>
          <p:nvPr/>
        </p:nvSpPr>
        <p:spPr>
          <a:xfrm>
            <a:off x="4890208" y="3897228"/>
            <a:ext cx="1999675" cy="19787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BBE9A23-EC9F-47A8-AB33-76F48AD41298}"/>
              </a:ext>
            </a:extLst>
          </p:cNvPr>
          <p:cNvSpPr txBox="1"/>
          <p:nvPr/>
        </p:nvSpPr>
        <p:spPr>
          <a:xfrm>
            <a:off x="5589851" y="3584075"/>
            <a:ext cx="6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SI!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EA5956E-8819-4E8F-AB1F-697218AA57BE}"/>
              </a:ext>
            </a:extLst>
          </p:cNvPr>
          <p:cNvSpPr txBox="1"/>
          <p:nvPr/>
        </p:nvSpPr>
        <p:spPr>
          <a:xfrm>
            <a:off x="7098383" y="3811499"/>
            <a:ext cx="50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Ponelos en gtía – Seg. Garantizado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26CE1213-BF32-40F8-BB5B-B0601B8840E5}"/>
              </a:ext>
            </a:extLst>
          </p:cNvPr>
          <p:cNvSpPr/>
          <p:nvPr/>
        </p:nvSpPr>
        <p:spPr>
          <a:xfrm>
            <a:off x="4890208" y="4949117"/>
            <a:ext cx="1999675" cy="19787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EA6157B-009E-4267-AE89-DDA69F365E56}"/>
              </a:ext>
            </a:extLst>
          </p:cNvPr>
          <p:cNvSpPr txBox="1"/>
          <p:nvPr/>
        </p:nvSpPr>
        <p:spPr>
          <a:xfrm>
            <a:off x="5589851" y="4657596"/>
            <a:ext cx="6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SI!</a:t>
            </a: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34C280C1-32FC-4457-919C-CDEF48400B9E}"/>
              </a:ext>
            </a:extLst>
          </p:cNvPr>
          <p:cNvSpPr/>
          <p:nvPr/>
        </p:nvSpPr>
        <p:spPr>
          <a:xfrm rot="16200000">
            <a:off x="10750910" y="3653250"/>
            <a:ext cx="673172" cy="21053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8A53CC1-69C1-45DF-AC83-95FEFB3BA2C8}"/>
              </a:ext>
            </a:extLst>
          </p:cNvPr>
          <p:cNvSpPr txBox="1"/>
          <p:nvPr/>
        </p:nvSpPr>
        <p:spPr>
          <a:xfrm>
            <a:off x="7098382" y="4805897"/>
            <a:ext cx="50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Riesgo Librador – Seg. Cadena de valor.</a:t>
            </a:r>
          </a:p>
        </p:txBody>
      </p:sp>
      <p:sp>
        <p:nvSpPr>
          <p:cNvPr id="32" name="Flecha: curvada hacia la izquierda 31">
            <a:extLst>
              <a:ext uri="{FF2B5EF4-FFF2-40B4-BE49-F238E27FC236}">
                <a16:creationId xmlns:a16="http://schemas.microsoft.com/office/drawing/2014/main" id="{7932C822-78E8-4E64-917F-BCC5AEB390DB}"/>
              </a:ext>
            </a:extLst>
          </p:cNvPr>
          <p:cNvSpPr/>
          <p:nvPr/>
        </p:nvSpPr>
        <p:spPr>
          <a:xfrm rot="10800000" flipV="1">
            <a:off x="810783" y="2800796"/>
            <a:ext cx="500756" cy="1161035"/>
          </a:xfrm>
          <a:prstGeom prst="curvedLeftArrow">
            <a:avLst>
              <a:gd name="adj1" fmla="val 25000"/>
              <a:gd name="adj2" fmla="val 50000"/>
              <a:gd name="adj3" fmla="val 41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5831F09-BB9B-4D1C-8076-B4418AFC5B97}"/>
              </a:ext>
            </a:extLst>
          </p:cNvPr>
          <p:cNvSpPr txBox="1"/>
          <p:nvPr/>
        </p:nvSpPr>
        <p:spPr>
          <a:xfrm>
            <a:off x="186830" y="4447852"/>
            <a:ext cx="6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NO!</a:t>
            </a:r>
          </a:p>
        </p:txBody>
      </p:sp>
      <p:sp>
        <p:nvSpPr>
          <p:cNvPr id="36" name="Flecha: curvada hacia la izquierda 35">
            <a:extLst>
              <a:ext uri="{FF2B5EF4-FFF2-40B4-BE49-F238E27FC236}">
                <a16:creationId xmlns:a16="http://schemas.microsoft.com/office/drawing/2014/main" id="{654DA26B-9EF3-4B9E-A7F0-A59B934694BD}"/>
              </a:ext>
            </a:extLst>
          </p:cNvPr>
          <p:cNvSpPr/>
          <p:nvPr/>
        </p:nvSpPr>
        <p:spPr>
          <a:xfrm rot="10800000" flipV="1">
            <a:off x="810783" y="3985956"/>
            <a:ext cx="500756" cy="1161035"/>
          </a:xfrm>
          <a:prstGeom prst="curvedLeftArrow">
            <a:avLst>
              <a:gd name="adj1" fmla="val 25000"/>
              <a:gd name="adj2" fmla="val 50000"/>
              <a:gd name="adj3" fmla="val 41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FD8D5DD0-0BB1-4C2C-A777-08CB2DFA9C8E}"/>
              </a:ext>
            </a:extLst>
          </p:cNvPr>
          <p:cNvSpPr/>
          <p:nvPr/>
        </p:nvSpPr>
        <p:spPr>
          <a:xfrm rot="16200000">
            <a:off x="10898309" y="4129726"/>
            <a:ext cx="1626125" cy="21053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Flecha: curvada hacia la izquierda 41">
            <a:extLst>
              <a:ext uri="{FF2B5EF4-FFF2-40B4-BE49-F238E27FC236}">
                <a16:creationId xmlns:a16="http://schemas.microsoft.com/office/drawing/2014/main" id="{77A8180D-9A07-4AF5-B963-E0E383F1B11B}"/>
              </a:ext>
            </a:extLst>
          </p:cNvPr>
          <p:cNvSpPr/>
          <p:nvPr/>
        </p:nvSpPr>
        <p:spPr>
          <a:xfrm rot="10800000" flipV="1">
            <a:off x="777601" y="1688374"/>
            <a:ext cx="500756" cy="1161035"/>
          </a:xfrm>
          <a:prstGeom prst="curvedLeftArrow">
            <a:avLst>
              <a:gd name="adj1" fmla="val 25000"/>
              <a:gd name="adj2" fmla="val 50000"/>
              <a:gd name="adj3" fmla="val 41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78B7CA1-0AF8-4D88-A14B-E16156950889}"/>
              </a:ext>
            </a:extLst>
          </p:cNvPr>
          <p:cNvSpPr txBox="1"/>
          <p:nvPr/>
        </p:nvSpPr>
        <p:spPr>
          <a:xfrm>
            <a:off x="236995" y="2040816"/>
            <a:ext cx="6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SI!</a:t>
            </a:r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6389A6B4-F784-4F63-9FB8-EEC222DD0259}"/>
              </a:ext>
            </a:extLst>
          </p:cNvPr>
          <p:cNvSpPr/>
          <p:nvPr/>
        </p:nvSpPr>
        <p:spPr>
          <a:xfrm>
            <a:off x="4890207" y="1587814"/>
            <a:ext cx="1999675" cy="2251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F129B30-E591-496C-BBDD-0B2C547E4494}"/>
              </a:ext>
            </a:extLst>
          </p:cNvPr>
          <p:cNvSpPr txBox="1"/>
          <p:nvPr/>
        </p:nvSpPr>
        <p:spPr>
          <a:xfrm>
            <a:off x="5589849" y="1277294"/>
            <a:ext cx="6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NO!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6ACC3E3-D7AB-44B6-9761-9ACA13B926DE}"/>
              </a:ext>
            </a:extLst>
          </p:cNvPr>
          <p:cNvSpPr txBox="1"/>
          <p:nvPr/>
        </p:nvSpPr>
        <p:spPr>
          <a:xfrm>
            <a:off x="7004116" y="1243649"/>
            <a:ext cx="4954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Segmento Garantizado. – (Pyme)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Segmento Cadena de Valor. – (Pyme)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Créditos a cobrar – FF (Pyme)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F26D9E-052E-49F3-9E04-9525772CA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76" y="0"/>
            <a:ext cx="2464323" cy="5914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1657FD7-F880-42AB-B142-B8ED12BF7FA0}"/>
              </a:ext>
            </a:extLst>
          </p:cNvPr>
          <p:cNvSpPr txBox="1"/>
          <p:nvPr/>
        </p:nvSpPr>
        <p:spPr>
          <a:xfrm>
            <a:off x="1425772" y="2651004"/>
            <a:ext cx="347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Tengo buenos Balances?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EC8843-87B1-4485-8AED-D3526741147A}"/>
              </a:ext>
            </a:extLst>
          </p:cNvPr>
          <p:cNvSpPr txBox="1"/>
          <p:nvPr/>
        </p:nvSpPr>
        <p:spPr>
          <a:xfrm>
            <a:off x="1456317" y="3777165"/>
            <a:ext cx="347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2.   Tengo Garantías?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1C8230-4AB6-423E-B9DF-87A411A1C2D8}"/>
              </a:ext>
            </a:extLst>
          </p:cNvPr>
          <p:cNvSpPr txBox="1"/>
          <p:nvPr/>
        </p:nvSpPr>
        <p:spPr>
          <a:xfrm>
            <a:off x="1425772" y="4838319"/>
            <a:ext cx="347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3.   Mis clientes son 1era. línea.</a:t>
            </a:r>
          </a:p>
        </p:txBody>
      </p:sp>
    </p:spTree>
    <p:extLst>
      <p:ext uri="{BB962C8B-B14F-4D97-AF65-F5344CB8AC3E}">
        <p14:creationId xmlns:p14="http://schemas.microsoft.com/office/powerpoint/2010/main" val="12063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2" grpId="0"/>
      <p:bldP spid="14" grpId="0"/>
      <p:bldP spid="16" grpId="0" animBg="1"/>
      <p:bldP spid="18" grpId="0"/>
      <p:bldP spid="20" grpId="0"/>
      <p:bldP spid="22" grpId="0" animBg="1"/>
      <p:bldP spid="24" grpId="0"/>
      <p:bldP spid="26" grpId="0" animBg="1"/>
      <p:bldP spid="28" grpId="0"/>
      <p:bldP spid="32" grpId="0" animBg="1"/>
      <p:bldP spid="34" grpId="0"/>
      <p:bldP spid="36" grpId="0" animBg="1"/>
      <p:bldP spid="38" grpId="0" animBg="1"/>
      <p:bldP spid="42" grpId="0" animBg="1"/>
      <p:bldP spid="44" grpId="0"/>
      <p:bldP spid="46" grpId="0" animBg="1"/>
      <p:bldP spid="48" grpId="0"/>
      <p:bldP spid="49" grpId="0"/>
      <p:bldP spid="3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5;p4">
            <a:extLst>
              <a:ext uri="{FF2B5EF4-FFF2-40B4-BE49-F238E27FC236}">
                <a16:creationId xmlns:a16="http://schemas.microsoft.com/office/drawing/2014/main" id="{A6041FC4-8DAE-4FD1-81FE-F510F489AF66}"/>
              </a:ext>
            </a:extLst>
          </p:cNvPr>
          <p:cNvSpPr/>
          <p:nvPr/>
        </p:nvSpPr>
        <p:spPr>
          <a:xfrm>
            <a:off x="450621" y="162141"/>
            <a:ext cx="7010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A48221"/>
              </a:buClr>
              <a:buSzPts val="3600"/>
              <a:buFont typeface="Noto Sans Symbols"/>
              <a:buChar char="✔"/>
            </a:pPr>
            <a:r>
              <a:rPr lang="es-AR" sz="3600" b="1" dirty="0">
                <a:solidFill>
                  <a:srgbClr val="A48221"/>
                </a:solidFill>
                <a:latin typeface="Calibri"/>
                <a:ea typeface="Calibri"/>
                <a:cs typeface="Calibri"/>
                <a:sym typeface="Calibri"/>
              </a:rPr>
              <a:t>Fideicomiso Financiero</a:t>
            </a:r>
            <a:endParaRPr dirty="0"/>
          </a:p>
        </p:txBody>
      </p:sp>
      <p:pic>
        <p:nvPicPr>
          <p:cNvPr id="5" name="Google Shape;374;p4" descr="cid:image001.png@01D32724.39988880">
            <a:extLst>
              <a:ext uri="{FF2B5EF4-FFF2-40B4-BE49-F238E27FC236}">
                <a16:creationId xmlns:a16="http://schemas.microsoft.com/office/drawing/2014/main" id="{3F7359A2-78D3-4606-881A-A610A51B9A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3358" y="6223073"/>
            <a:ext cx="2213175" cy="634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6;p4">
            <a:extLst>
              <a:ext uri="{FF2B5EF4-FFF2-40B4-BE49-F238E27FC236}">
                <a16:creationId xmlns:a16="http://schemas.microsoft.com/office/drawing/2014/main" id="{F328DBA3-7CD0-4413-B9BE-5319FEDE7BD7}"/>
              </a:ext>
            </a:extLst>
          </p:cNvPr>
          <p:cNvSpPr txBox="1"/>
          <p:nvPr/>
        </p:nvSpPr>
        <p:spPr>
          <a:xfrm>
            <a:off x="7238296" y="1254409"/>
            <a:ext cx="2115657" cy="2319689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33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38"/>
              </a:buClr>
              <a:buSzPts val="2400"/>
              <a:buFont typeface="Calibri"/>
              <a:buNone/>
            </a:pPr>
            <a:r>
              <a:rPr lang="es-AR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Activo</a:t>
            </a:r>
            <a:endParaRPr sz="20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1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AR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Caja y Bancos</a:t>
            </a:r>
            <a:endParaRPr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Inversiones</a:t>
            </a:r>
            <a:endParaRPr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AR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Créditos por ventas</a:t>
            </a:r>
            <a:endParaRPr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Bienes de Cambio</a:t>
            </a:r>
            <a:endParaRPr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Bienes de Uso</a:t>
            </a:r>
            <a:endParaRPr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77;p4">
            <a:extLst>
              <a:ext uri="{FF2B5EF4-FFF2-40B4-BE49-F238E27FC236}">
                <a16:creationId xmlns:a16="http://schemas.microsoft.com/office/drawing/2014/main" id="{E29F1D47-F98E-46A1-A61F-0B4670899964}"/>
              </a:ext>
            </a:extLst>
          </p:cNvPr>
          <p:cNvSpPr txBox="1"/>
          <p:nvPr/>
        </p:nvSpPr>
        <p:spPr>
          <a:xfrm>
            <a:off x="9583909" y="1254408"/>
            <a:ext cx="1390650" cy="1053862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33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38"/>
              </a:buClr>
              <a:buSzPts val="6600"/>
              <a:buFont typeface="Calibri"/>
              <a:buNone/>
            </a:pPr>
            <a:r>
              <a:rPr lang="es-AR" sz="6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6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78;p4">
            <a:extLst>
              <a:ext uri="{FF2B5EF4-FFF2-40B4-BE49-F238E27FC236}">
                <a16:creationId xmlns:a16="http://schemas.microsoft.com/office/drawing/2014/main" id="{23D91AC1-A696-49D5-B1EC-5E09F4BB4AAC}"/>
              </a:ext>
            </a:extLst>
          </p:cNvPr>
          <p:cNvSpPr txBox="1"/>
          <p:nvPr/>
        </p:nvSpPr>
        <p:spPr>
          <a:xfrm>
            <a:off x="9583909" y="2436997"/>
            <a:ext cx="1390650" cy="11371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33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38"/>
              </a:buClr>
              <a:buSzPts val="6000"/>
              <a:buFont typeface="Calibri"/>
              <a:buNone/>
            </a:pPr>
            <a:r>
              <a:rPr lang="es-AR" sz="6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PN</a:t>
            </a:r>
            <a:endParaRPr sz="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79;p4">
            <a:extLst>
              <a:ext uri="{FF2B5EF4-FFF2-40B4-BE49-F238E27FC236}">
                <a16:creationId xmlns:a16="http://schemas.microsoft.com/office/drawing/2014/main" id="{5A981A2B-C846-4B8B-A40E-9B8EA5EFC8EF}"/>
              </a:ext>
            </a:extLst>
          </p:cNvPr>
          <p:cNvSpPr txBox="1"/>
          <p:nvPr/>
        </p:nvSpPr>
        <p:spPr>
          <a:xfrm>
            <a:off x="1390192" y="859235"/>
            <a:ext cx="3869882" cy="362054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400"/>
              <a:buFont typeface="Calibri"/>
              <a:buNone/>
            </a:pPr>
            <a:r>
              <a:rPr lang="es-AR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Créditos por Ventas de Bienes o Servicios: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Pagarés</a:t>
            </a:r>
            <a:endParaRPr sz="11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Cheques de Pago Diferido</a:t>
            </a:r>
            <a:endParaRPr sz="3200"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sz="2000" dirty="0">
                <a:latin typeface="Calibri"/>
                <a:ea typeface="Calibri"/>
                <a:cs typeface="Calibri"/>
                <a:sym typeface="Calibri"/>
              </a:rPr>
              <a:t>Facturas comerciales</a:t>
            </a:r>
            <a:endParaRPr sz="11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Prendas</a:t>
            </a:r>
            <a:endParaRPr sz="11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Leasing</a:t>
            </a:r>
            <a:endParaRPr sz="11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Cupones de Tarjeta de Crédito</a:t>
            </a:r>
            <a:endParaRPr sz="11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Certificados de Avance de Obra Pública</a:t>
            </a:r>
            <a:endParaRPr sz="3200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Arial"/>
              <a:buChar char="•"/>
            </a:pPr>
            <a:r>
              <a:rPr lang="es-AR" sz="2000" dirty="0">
                <a:latin typeface="Calibri"/>
                <a:ea typeface="Calibri"/>
                <a:cs typeface="Calibri"/>
                <a:sym typeface="Calibri"/>
              </a:rPr>
              <a:t>Otros derechos de cobro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80;p4">
            <a:extLst>
              <a:ext uri="{FF2B5EF4-FFF2-40B4-BE49-F238E27FC236}">
                <a16:creationId xmlns:a16="http://schemas.microsoft.com/office/drawing/2014/main" id="{9F14B772-2174-4678-830B-7989233ED923}"/>
              </a:ext>
            </a:extLst>
          </p:cNvPr>
          <p:cNvSpPr/>
          <p:nvPr/>
        </p:nvSpPr>
        <p:spPr>
          <a:xfrm>
            <a:off x="2963624" y="4569268"/>
            <a:ext cx="457200" cy="7331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0033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381;p4">
            <a:extLst>
              <a:ext uri="{FF2B5EF4-FFF2-40B4-BE49-F238E27FC236}">
                <a16:creationId xmlns:a16="http://schemas.microsoft.com/office/drawing/2014/main" id="{A1C380BE-826F-4352-9CA6-C24EF7FEA5DC}"/>
              </a:ext>
            </a:extLst>
          </p:cNvPr>
          <p:cNvGrpSpPr/>
          <p:nvPr/>
        </p:nvGrpSpPr>
        <p:grpSpPr>
          <a:xfrm>
            <a:off x="2621852" y="5401970"/>
            <a:ext cx="1140743" cy="1058851"/>
            <a:chOff x="0" y="145569"/>
            <a:chExt cx="1446932" cy="1338427"/>
          </a:xfrm>
        </p:grpSpPr>
        <p:sp>
          <p:nvSpPr>
            <p:cNvPr id="12" name="Google Shape;382;p4">
              <a:extLst>
                <a:ext uri="{FF2B5EF4-FFF2-40B4-BE49-F238E27FC236}">
                  <a16:creationId xmlns:a16="http://schemas.microsoft.com/office/drawing/2014/main" id="{C04388C3-5125-4325-82EF-28C1BCFAF104}"/>
                </a:ext>
              </a:extLst>
            </p:cNvPr>
            <p:cNvSpPr/>
            <p:nvPr/>
          </p:nvSpPr>
          <p:spPr>
            <a:xfrm>
              <a:off x="0" y="145569"/>
              <a:ext cx="1446932" cy="1338427"/>
            </a:xfrm>
            <a:custGeom>
              <a:avLst/>
              <a:gdLst/>
              <a:ahLst/>
              <a:cxnLst/>
              <a:rect l="l" t="t" r="r" b="b"/>
              <a:pathLst>
                <a:path w="1773669" h="841517" extrusionOk="0">
                  <a:moveTo>
                    <a:pt x="0" y="84152"/>
                  </a:moveTo>
                  <a:cubicBezTo>
                    <a:pt x="0" y="37676"/>
                    <a:pt x="37676" y="0"/>
                    <a:pt x="84152" y="0"/>
                  </a:cubicBezTo>
                  <a:lnTo>
                    <a:pt x="1689517" y="0"/>
                  </a:lnTo>
                  <a:cubicBezTo>
                    <a:pt x="1735993" y="0"/>
                    <a:pt x="1773669" y="37676"/>
                    <a:pt x="1773669" y="84152"/>
                  </a:cubicBezTo>
                  <a:lnTo>
                    <a:pt x="1773669" y="757365"/>
                  </a:lnTo>
                  <a:cubicBezTo>
                    <a:pt x="1773669" y="803841"/>
                    <a:pt x="1735993" y="841517"/>
                    <a:pt x="1689517" y="841517"/>
                  </a:cubicBezTo>
                  <a:lnTo>
                    <a:pt x="84152" y="841517"/>
                  </a:lnTo>
                  <a:cubicBezTo>
                    <a:pt x="37676" y="841517"/>
                    <a:pt x="0" y="803841"/>
                    <a:pt x="0" y="757365"/>
                  </a:cubicBezTo>
                  <a:lnTo>
                    <a:pt x="0" y="84152"/>
                  </a:lnTo>
                  <a:close/>
                </a:path>
              </a:pathLst>
            </a:custGeom>
            <a:solidFill>
              <a:srgbClr val="00333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0825" tIns="100825" rIns="100825" bIns="100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endParaRPr sz="12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endParaRPr sz="12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s-AR" sz="1200" b="1">
                  <a:latin typeface="Calibri"/>
                  <a:ea typeface="Calibri"/>
                  <a:cs typeface="Calibri"/>
                  <a:sym typeface="Calibri"/>
                </a:rPr>
                <a:t>FIDEICOMISO FINANCIERO</a:t>
              </a:r>
              <a:endParaRPr/>
            </a:p>
          </p:txBody>
        </p:sp>
        <p:pic>
          <p:nvPicPr>
            <p:cNvPr id="13" name="Google Shape;383;p4">
              <a:extLst>
                <a:ext uri="{FF2B5EF4-FFF2-40B4-BE49-F238E27FC236}">
                  <a16:creationId xmlns:a16="http://schemas.microsoft.com/office/drawing/2014/main" id="{4137B597-65CC-4EB0-9F0F-FC2D2228BD5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7473" y="209735"/>
              <a:ext cx="819359" cy="749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384;p4">
            <a:extLst>
              <a:ext uri="{FF2B5EF4-FFF2-40B4-BE49-F238E27FC236}">
                <a16:creationId xmlns:a16="http://schemas.microsoft.com/office/drawing/2014/main" id="{0A1E72B3-1C11-4760-A224-EB09555DA628}"/>
              </a:ext>
            </a:extLst>
          </p:cNvPr>
          <p:cNvSpPr/>
          <p:nvPr/>
        </p:nvSpPr>
        <p:spPr>
          <a:xfrm rot="10800000">
            <a:off x="4214206" y="5560678"/>
            <a:ext cx="1370214" cy="51660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25400" cap="flat" cmpd="sng">
            <a:solidFill>
              <a:srgbClr val="0033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85;p4">
            <a:extLst>
              <a:ext uri="{FF2B5EF4-FFF2-40B4-BE49-F238E27FC236}">
                <a16:creationId xmlns:a16="http://schemas.microsoft.com/office/drawing/2014/main" id="{5AEF9F49-ED41-49F3-8B89-C64AC548597C}"/>
              </a:ext>
            </a:extLst>
          </p:cNvPr>
          <p:cNvSpPr txBox="1"/>
          <p:nvPr/>
        </p:nvSpPr>
        <p:spPr>
          <a:xfrm>
            <a:off x="8272768" y="5042083"/>
            <a:ext cx="2427944" cy="11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Calibri"/>
              <a:buNone/>
            </a:pPr>
            <a:r>
              <a:rPr lang="es-AR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Fondos líquidos</a:t>
            </a:r>
            <a:r>
              <a:rPr lang="es-AR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provenientes de la </a:t>
            </a:r>
            <a:r>
              <a:rPr lang="es-AR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colocación</a:t>
            </a:r>
            <a:r>
              <a:rPr lang="es-AR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de Valores Fiduciarios</a:t>
            </a:r>
            <a:endParaRPr sz="2800" dirty="0"/>
          </a:p>
        </p:txBody>
      </p:sp>
      <p:sp>
        <p:nvSpPr>
          <p:cNvPr id="16" name="Google Shape;386;p4">
            <a:extLst>
              <a:ext uri="{FF2B5EF4-FFF2-40B4-BE49-F238E27FC236}">
                <a16:creationId xmlns:a16="http://schemas.microsoft.com/office/drawing/2014/main" id="{1B0D77E8-0D72-4727-8191-5CE82673BA55}"/>
              </a:ext>
            </a:extLst>
          </p:cNvPr>
          <p:cNvSpPr txBox="1"/>
          <p:nvPr/>
        </p:nvSpPr>
        <p:spPr>
          <a:xfrm>
            <a:off x="3420825" y="4595972"/>
            <a:ext cx="1839250" cy="51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Calibri"/>
              <a:buNone/>
            </a:pPr>
            <a:r>
              <a:rPr lang="es-AR" sz="1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Cesión de Créditos por Ventas</a:t>
            </a:r>
            <a:endParaRPr sz="1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87;p4">
            <a:extLst>
              <a:ext uri="{FF2B5EF4-FFF2-40B4-BE49-F238E27FC236}">
                <a16:creationId xmlns:a16="http://schemas.microsoft.com/office/drawing/2014/main" id="{91C8F4C2-D040-45A8-8B03-ABF8D95E92D3}"/>
              </a:ext>
            </a:extLst>
          </p:cNvPr>
          <p:cNvSpPr txBox="1"/>
          <p:nvPr/>
        </p:nvSpPr>
        <p:spPr>
          <a:xfrm>
            <a:off x="3697928" y="6093889"/>
            <a:ext cx="2473062" cy="46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3A"/>
              </a:buClr>
              <a:buSzPts val="1200"/>
              <a:buFont typeface="Calibri"/>
              <a:buNone/>
            </a:pPr>
            <a:r>
              <a:rPr lang="es-A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Colocación de Valores Fiduciarios</a:t>
            </a: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88;p4">
            <a:extLst>
              <a:ext uri="{FF2B5EF4-FFF2-40B4-BE49-F238E27FC236}">
                <a16:creationId xmlns:a16="http://schemas.microsoft.com/office/drawing/2014/main" id="{D82C6F63-E402-4E0E-8FA4-66709770F35F}"/>
              </a:ext>
            </a:extLst>
          </p:cNvPr>
          <p:cNvSpPr txBox="1"/>
          <p:nvPr/>
        </p:nvSpPr>
        <p:spPr>
          <a:xfrm>
            <a:off x="7238296" y="673385"/>
            <a:ext cx="3903890" cy="701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38"/>
              </a:buClr>
              <a:buSzPts val="1800"/>
              <a:buFont typeface="Arial"/>
              <a:buNone/>
            </a:pPr>
            <a:r>
              <a:rPr lang="es-AR" sz="2000" b="1" i="0" strike="noStrike" cap="none" dirty="0">
                <a:latin typeface="Arial"/>
                <a:ea typeface="Arial"/>
                <a:cs typeface="Arial"/>
                <a:sym typeface="Arial"/>
              </a:rPr>
              <a:t>Balance de la </a:t>
            </a:r>
            <a:r>
              <a:rPr lang="es-AR" sz="2400" b="1" i="0" strike="noStrike" cap="none" dirty="0">
                <a:latin typeface="Arial"/>
                <a:ea typeface="Arial"/>
                <a:cs typeface="Arial"/>
                <a:sym typeface="Arial"/>
              </a:rPr>
              <a:t>compañía</a:t>
            </a:r>
            <a:endParaRPr sz="3600" b="1" i="0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389;p4">
            <a:extLst>
              <a:ext uri="{FF2B5EF4-FFF2-40B4-BE49-F238E27FC236}">
                <a16:creationId xmlns:a16="http://schemas.microsoft.com/office/drawing/2014/main" id="{3009D234-1380-47E7-8127-A3ADEA245A6A}"/>
              </a:ext>
            </a:extLst>
          </p:cNvPr>
          <p:cNvCxnSpPr/>
          <p:nvPr/>
        </p:nvCxnSpPr>
        <p:spPr>
          <a:xfrm>
            <a:off x="9438838" y="1316253"/>
            <a:ext cx="43328" cy="21960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" name="Google Shape;390;p4">
            <a:extLst>
              <a:ext uri="{FF2B5EF4-FFF2-40B4-BE49-F238E27FC236}">
                <a16:creationId xmlns:a16="http://schemas.microsoft.com/office/drawing/2014/main" id="{362452B4-6B48-46AE-AD88-D00CEB5610E6}"/>
              </a:ext>
            </a:extLst>
          </p:cNvPr>
          <p:cNvCxnSpPr/>
          <p:nvPr/>
        </p:nvCxnSpPr>
        <p:spPr>
          <a:xfrm>
            <a:off x="9482166" y="2379238"/>
            <a:ext cx="1512000" cy="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" name="Google Shape;391;p4">
            <a:extLst>
              <a:ext uri="{FF2B5EF4-FFF2-40B4-BE49-F238E27FC236}">
                <a16:creationId xmlns:a16="http://schemas.microsoft.com/office/drawing/2014/main" id="{A9C6F208-5B1A-4060-AC33-43A669CBD14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260074" y="870015"/>
            <a:ext cx="1978222" cy="1544239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392;p4">
            <a:extLst>
              <a:ext uri="{FF2B5EF4-FFF2-40B4-BE49-F238E27FC236}">
                <a16:creationId xmlns:a16="http://schemas.microsoft.com/office/drawing/2014/main" id="{255AFC55-2630-45F3-B72F-1E3B2814DE61}"/>
              </a:ext>
            </a:extLst>
          </p:cNvPr>
          <p:cNvCxnSpPr>
            <a:cxnSpLocks/>
          </p:cNvCxnSpPr>
          <p:nvPr/>
        </p:nvCxnSpPr>
        <p:spPr>
          <a:xfrm flipH="1">
            <a:off x="5260074" y="2414598"/>
            <a:ext cx="1996129" cy="2065178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393;p4">
            <a:extLst>
              <a:ext uri="{FF2B5EF4-FFF2-40B4-BE49-F238E27FC236}">
                <a16:creationId xmlns:a16="http://schemas.microsoft.com/office/drawing/2014/main" id="{D6913361-5356-4022-BD22-6E53027D3968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35749" y="3610111"/>
            <a:ext cx="2364280" cy="344703"/>
          </a:xfrm>
          <a:prstGeom prst="bentConnector3">
            <a:avLst>
              <a:gd name="adj1" fmla="val 100522"/>
            </a:avLst>
          </a:prstGeom>
          <a:noFill/>
          <a:ln w="44450" cap="flat" cmpd="dbl">
            <a:solidFill>
              <a:schemeClr val="tx1"/>
            </a:solidFill>
            <a:prstDash val="solid"/>
            <a:bevel/>
            <a:headEnd type="none" w="sm" len="sm"/>
            <a:tailEnd type="stealth" w="med" len="med"/>
          </a:ln>
        </p:spPr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id="{12F17107-CAA0-4241-AAF5-73F1294FF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22" y="5552521"/>
            <a:ext cx="2021936" cy="485265"/>
          </a:xfrm>
          <a:prstGeom prst="rect">
            <a:avLst/>
          </a:prstGeom>
        </p:spPr>
      </p:pic>
      <p:sp>
        <p:nvSpPr>
          <p:cNvPr id="2" name="Abrir llave 1">
            <a:extLst>
              <a:ext uri="{FF2B5EF4-FFF2-40B4-BE49-F238E27FC236}">
                <a16:creationId xmlns:a16="http://schemas.microsoft.com/office/drawing/2014/main" id="{7B90D424-4493-49D2-8800-2E5D1F3CADAA}"/>
              </a:ext>
            </a:extLst>
          </p:cNvPr>
          <p:cNvSpPr/>
          <p:nvPr/>
        </p:nvSpPr>
        <p:spPr>
          <a:xfrm>
            <a:off x="7989260" y="4943232"/>
            <a:ext cx="243057" cy="13207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85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ía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20738</TotalTime>
  <Words>641</Words>
  <Application>Microsoft Office PowerPoint</Application>
  <PresentationFormat>Panorámica</PresentationFormat>
  <Paragraphs>180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Noto Sans Symbols</vt:lpstr>
      <vt:lpstr>Rockwell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Lujambio</dc:creator>
  <cp:lastModifiedBy>Tomás Lujambio</cp:lastModifiedBy>
  <cp:revision>33</cp:revision>
  <dcterms:created xsi:type="dcterms:W3CDTF">2020-09-08T18:54:59Z</dcterms:created>
  <dcterms:modified xsi:type="dcterms:W3CDTF">2021-02-02T18:39:05Z</dcterms:modified>
</cp:coreProperties>
</file>